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23"/>
  </p:notesMasterIdLst>
  <p:sldIdLst>
    <p:sldId id="310" r:id="rId2"/>
    <p:sldId id="307" r:id="rId3"/>
    <p:sldId id="328" r:id="rId4"/>
    <p:sldId id="329" r:id="rId5"/>
    <p:sldId id="330" r:id="rId6"/>
    <p:sldId id="351" r:id="rId7"/>
    <p:sldId id="346" r:id="rId8"/>
    <p:sldId id="336" r:id="rId9"/>
    <p:sldId id="352" r:id="rId10"/>
    <p:sldId id="355" r:id="rId11"/>
    <p:sldId id="356" r:id="rId12"/>
    <p:sldId id="361" r:id="rId13"/>
    <p:sldId id="358" r:id="rId14"/>
    <p:sldId id="365" r:id="rId15"/>
    <p:sldId id="359" r:id="rId16"/>
    <p:sldId id="360" r:id="rId17"/>
    <p:sldId id="362" r:id="rId18"/>
    <p:sldId id="342" r:id="rId19"/>
    <p:sldId id="343" r:id="rId20"/>
    <p:sldId id="363" r:id="rId21"/>
    <p:sldId id="327" r:id="rId22"/>
  </p:sldIdLst>
  <p:sldSz cx="12192000" cy="6858000"/>
  <p:notesSz cx="9144000" cy="6858000"/>
  <p:custDataLst>
    <p:tags r:id="rId24"/>
  </p:custDataLst>
  <p:defaultTextStyle>
    <a:defPPr>
      <a:defRPr lang="zh-CN"/>
    </a:defPPr>
    <a:lvl1pPr marL="0" algn="l" defTabSz="1219122" rtl="0" eaLnBrk="1" latinLnBrk="0" hangingPunct="1">
      <a:defRPr sz="2400" kern="1200">
        <a:solidFill>
          <a:schemeClr val="tx1"/>
        </a:solidFill>
        <a:latin typeface="+mn-lt"/>
        <a:ea typeface="+mn-ea"/>
        <a:cs typeface="+mn-cs"/>
      </a:defRPr>
    </a:lvl1pPr>
    <a:lvl2pPr marL="609560" algn="l" defTabSz="1219122" rtl="0" eaLnBrk="1" latinLnBrk="0" hangingPunct="1">
      <a:defRPr sz="2400" kern="1200">
        <a:solidFill>
          <a:schemeClr val="tx1"/>
        </a:solidFill>
        <a:latin typeface="+mn-lt"/>
        <a:ea typeface="+mn-ea"/>
        <a:cs typeface="+mn-cs"/>
      </a:defRPr>
    </a:lvl2pPr>
    <a:lvl3pPr marL="1219122" algn="l" defTabSz="1219122" rtl="0" eaLnBrk="1" latinLnBrk="0" hangingPunct="1">
      <a:defRPr sz="2400" kern="1200">
        <a:solidFill>
          <a:schemeClr val="tx1"/>
        </a:solidFill>
        <a:latin typeface="+mn-lt"/>
        <a:ea typeface="+mn-ea"/>
        <a:cs typeface="+mn-cs"/>
      </a:defRPr>
    </a:lvl3pPr>
    <a:lvl4pPr marL="1828681" algn="l" defTabSz="1219122" rtl="0" eaLnBrk="1" latinLnBrk="0" hangingPunct="1">
      <a:defRPr sz="2400" kern="1200">
        <a:solidFill>
          <a:schemeClr val="tx1"/>
        </a:solidFill>
        <a:latin typeface="+mn-lt"/>
        <a:ea typeface="+mn-ea"/>
        <a:cs typeface="+mn-cs"/>
      </a:defRPr>
    </a:lvl4pPr>
    <a:lvl5pPr marL="2438241" algn="l" defTabSz="1219122" rtl="0" eaLnBrk="1" latinLnBrk="0" hangingPunct="1">
      <a:defRPr sz="2400" kern="1200">
        <a:solidFill>
          <a:schemeClr val="tx1"/>
        </a:solidFill>
        <a:latin typeface="+mn-lt"/>
        <a:ea typeface="+mn-ea"/>
        <a:cs typeface="+mn-cs"/>
      </a:defRPr>
    </a:lvl5pPr>
    <a:lvl6pPr marL="3047802" algn="l" defTabSz="1219122" rtl="0" eaLnBrk="1" latinLnBrk="0" hangingPunct="1">
      <a:defRPr sz="2400" kern="1200">
        <a:solidFill>
          <a:schemeClr val="tx1"/>
        </a:solidFill>
        <a:latin typeface="+mn-lt"/>
        <a:ea typeface="+mn-ea"/>
        <a:cs typeface="+mn-cs"/>
      </a:defRPr>
    </a:lvl6pPr>
    <a:lvl7pPr marL="3657363" algn="l" defTabSz="1219122" rtl="0" eaLnBrk="1" latinLnBrk="0" hangingPunct="1">
      <a:defRPr sz="2400" kern="1200">
        <a:solidFill>
          <a:schemeClr val="tx1"/>
        </a:solidFill>
        <a:latin typeface="+mn-lt"/>
        <a:ea typeface="+mn-ea"/>
        <a:cs typeface="+mn-cs"/>
      </a:defRPr>
    </a:lvl7pPr>
    <a:lvl8pPr marL="4266923" algn="l" defTabSz="1219122" rtl="0" eaLnBrk="1" latinLnBrk="0" hangingPunct="1">
      <a:defRPr sz="2400" kern="1200">
        <a:solidFill>
          <a:schemeClr val="tx1"/>
        </a:solidFill>
        <a:latin typeface="+mn-lt"/>
        <a:ea typeface="+mn-ea"/>
        <a:cs typeface="+mn-cs"/>
      </a:defRPr>
    </a:lvl8pPr>
    <a:lvl9pPr marL="4876483" algn="l" defTabSz="1219122"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The Alpha" id="{C999F64D-FDE6-49F9-80AF-FA547EF512A7}">
          <p14:sldIdLst>
            <p14:sldId id="310"/>
            <p14:sldId id="307"/>
          </p14:sldIdLst>
        </p14:section>
        <p14:section name="研究背景" id="{65165754-9099-4F44-B0D1-F5A05E9CA901}">
          <p14:sldIdLst>
            <p14:sldId id="328"/>
            <p14:sldId id="329"/>
          </p14:sldIdLst>
        </p14:section>
        <p14:section name="研究现状" id="{23778104-C823-4D72-91CD-8523DB7795C7}">
          <p14:sldIdLst>
            <p14:sldId id="330"/>
            <p14:sldId id="351"/>
          </p14:sldIdLst>
        </p14:section>
        <p14:section name="理论依据与研究内容" id="{FBCCB31B-38C1-43B5-AED6-DFC5320C671A}">
          <p14:sldIdLst>
            <p14:sldId id="346"/>
            <p14:sldId id="336"/>
            <p14:sldId id="352"/>
            <p14:sldId id="355"/>
            <p14:sldId id="356"/>
            <p14:sldId id="361"/>
            <p14:sldId id="358"/>
            <p14:sldId id="365"/>
            <p14:sldId id="359"/>
            <p14:sldId id="360"/>
            <p14:sldId id="362"/>
          </p14:sldIdLst>
        </p14:section>
        <p14:section name="创新点总结" id="{A11A4F55-FEED-4682-80FA-B8E3E6B6838E}">
          <p14:sldIdLst>
            <p14:sldId id="342"/>
            <p14:sldId id="343"/>
            <p14:sldId id="363"/>
          </p14:sldIdLst>
        </p14:section>
        <p14:section name="The Omega" id="{AE237F10-02DC-4B5B-93BE-2BC14F90E57C}">
          <p14:sldIdLst>
            <p14:sldId id="32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75E"/>
    <a:srgbClr val="C00000"/>
    <a:srgbClr val="6B499C"/>
    <a:srgbClr val="000000"/>
    <a:srgbClr val="E4C9AE"/>
    <a:srgbClr val="9966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442" autoAdjust="0"/>
  </p:normalViewPr>
  <p:slideViewPr>
    <p:cSldViewPr>
      <p:cViewPr>
        <p:scale>
          <a:sx n="100" d="100"/>
          <a:sy n="100" d="100"/>
        </p:scale>
        <p:origin x="1210" y="302"/>
      </p:cViewPr>
      <p:guideLst>
        <p:guide orient="horz" pos="2160"/>
        <p:guide pos="3840"/>
      </p:guideLst>
    </p:cSldViewPr>
  </p:slideViewPr>
  <p:notesTextViewPr>
    <p:cViewPr>
      <p:scale>
        <a:sx n="100" d="100"/>
        <a:sy n="100" d="100"/>
      </p:scale>
      <p:origin x="0" y="0"/>
    </p:cViewPr>
  </p:notesTextViewPr>
  <p:notesViewPr>
    <p:cSldViewPr showGuides="1">
      <p:cViewPr varScale="1">
        <p:scale>
          <a:sx n="61" d="100"/>
          <a:sy n="61" d="100"/>
        </p:scale>
        <p:origin x="-3216" y="-7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92CDB1E-9234-4DE3-B1B0-A3145D9229B4}" type="datetimeFigureOut">
              <a:rPr lang="zh-CN" altLang="en-US" smtClean="0"/>
              <a:t>2025/10/19</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9AAA8746-F1BF-4756-BE87-F7DCC251CE0E}" type="slidenum">
              <a:rPr lang="zh-CN" altLang="en-US" smtClean="0"/>
              <a:t>‹#›</a:t>
            </a:fld>
            <a:endParaRPr lang="zh-CN" altLang="en-US"/>
          </a:p>
        </p:txBody>
      </p:sp>
    </p:spTree>
    <p:extLst>
      <p:ext uri="{BB962C8B-B14F-4D97-AF65-F5344CB8AC3E}">
        <p14:creationId xmlns:p14="http://schemas.microsoft.com/office/powerpoint/2010/main" val="1540621737"/>
      </p:ext>
    </p:extLst>
  </p:cSld>
  <p:clrMap bg1="lt1" tx1="dk1" bg2="lt2" tx2="dk2" accent1="accent1" accent2="accent2" accent3="accent3" accent4="accent4" accent5="accent5" accent6="accent6" hlink="hlink" folHlink="folHlink"/>
  <p:notesStyle>
    <a:lvl1pPr marL="0" algn="l" defTabSz="1219122" rtl="0" eaLnBrk="1" latinLnBrk="0" hangingPunct="1">
      <a:defRPr sz="1600" kern="1200">
        <a:solidFill>
          <a:schemeClr val="tx1"/>
        </a:solidFill>
        <a:latin typeface="+mn-lt"/>
        <a:ea typeface="+mn-ea"/>
        <a:cs typeface="+mn-cs"/>
      </a:defRPr>
    </a:lvl1pPr>
    <a:lvl2pPr marL="609560" algn="l" defTabSz="1219122" rtl="0" eaLnBrk="1" latinLnBrk="0" hangingPunct="1">
      <a:defRPr sz="1600" kern="1200">
        <a:solidFill>
          <a:schemeClr val="tx1"/>
        </a:solidFill>
        <a:latin typeface="+mn-lt"/>
        <a:ea typeface="+mn-ea"/>
        <a:cs typeface="+mn-cs"/>
      </a:defRPr>
    </a:lvl2pPr>
    <a:lvl3pPr marL="1219122" algn="l" defTabSz="1219122" rtl="0" eaLnBrk="1" latinLnBrk="0" hangingPunct="1">
      <a:defRPr sz="1600" kern="1200">
        <a:solidFill>
          <a:schemeClr val="tx1"/>
        </a:solidFill>
        <a:latin typeface="+mn-lt"/>
        <a:ea typeface="+mn-ea"/>
        <a:cs typeface="+mn-cs"/>
      </a:defRPr>
    </a:lvl3pPr>
    <a:lvl4pPr marL="1828681" algn="l" defTabSz="1219122" rtl="0" eaLnBrk="1" latinLnBrk="0" hangingPunct="1">
      <a:defRPr sz="1600" kern="1200">
        <a:solidFill>
          <a:schemeClr val="tx1"/>
        </a:solidFill>
        <a:latin typeface="+mn-lt"/>
        <a:ea typeface="+mn-ea"/>
        <a:cs typeface="+mn-cs"/>
      </a:defRPr>
    </a:lvl4pPr>
    <a:lvl5pPr marL="2438241" algn="l" defTabSz="1219122" rtl="0" eaLnBrk="1" latinLnBrk="0" hangingPunct="1">
      <a:defRPr sz="1600" kern="1200">
        <a:solidFill>
          <a:schemeClr val="tx1"/>
        </a:solidFill>
        <a:latin typeface="+mn-lt"/>
        <a:ea typeface="+mn-ea"/>
        <a:cs typeface="+mn-cs"/>
      </a:defRPr>
    </a:lvl5pPr>
    <a:lvl6pPr marL="3047802" algn="l" defTabSz="1219122" rtl="0" eaLnBrk="1" latinLnBrk="0" hangingPunct="1">
      <a:defRPr sz="1600" kern="1200">
        <a:solidFill>
          <a:schemeClr val="tx1"/>
        </a:solidFill>
        <a:latin typeface="+mn-lt"/>
        <a:ea typeface="+mn-ea"/>
        <a:cs typeface="+mn-cs"/>
      </a:defRPr>
    </a:lvl6pPr>
    <a:lvl7pPr marL="3657363" algn="l" defTabSz="1219122" rtl="0" eaLnBrk="1" latinLnBrk="0" hangingPunct="1">
      <a:defRPr sz="1600" kern="1200">
        <a:solidFill>
          <a:schemeClr val="tx1"/>
        </a:solidFill>
        <a:latin typeface="+mn-lt"/>
        <a:ea typeface="+mn-ea"/>
        <a:cs typeface="+mn-cs"/>
      </a:defRPr>
    </a:lvl7pPr>
    <a:lvl8pPr marL="4266923" algn="l" defTabSz="1219122" rtl="0" eaLnBrk="1" latinLnBrk="0" hangingPunct="1">
      <a:defRPr sz="1600" kern="1200">
        <a:solidFill>
          <a:schemeClr val="tx1"/>
        </a:solidFill>
        <a:latin typeface="+mn-lt"/>
        <a:ea typeface="+mn-ea"/>
        <a:cs typeface="+mn-cs"/>
      </a:defRPr>
    </a:lvl8pPr>
    <a:lvl9pPr marL="4876483" algn="l" defTabSz="121912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0</a:t>
            </a:fld>
            <a:endParaRPr lang="zh-CN" altLang="en-US"/>
          </a:p>
        </p:txBody>
      </p:sp>
    </p:spTree>
    <p:extLst>
      <p:ext uri="{BB962C8B-B14F-4D97-AF65-F5344CB8AC3E}">
        <p14:creationId xmlns:p14="http://schemas.microsoft.com/office/powerpoint/2010/main" val="52145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1</a:t>
            </a:fld>
            <a:endParaRPr lang="zh-CN" altLang="en-US"/>
          </a:p>
        </p:txBody>
      </p:sp>
    </p:spTree>
    <p:extLst>
      <p:ext uri="{BB962C8B-B14F-4D97-AF65-F5344CB8AC3E}">
        <p14:creationId xmlns:p14="http://schemas.microsoft.com/office/powerpoint/2010/main" val="31296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0CD3F-3CCF-B3D0-D641-2CBC27C954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430ABF-195F-8AED-8FFF-831A9B4760C1}"/>
              </a:ext>
            </a:extLst>
          </p:cNvPr>
          <p:cNvSpPr>
            <a:spLocks noGrp="1" noRot="1" noChangeAspect="1"/>
          </p:cNvSpPr>
          <p:nvPr>
            <p:ph type="sldImg"/>
          </p:nvPr>
        </p:nvSpPr>
        <p:spPr>
          <a:xfrm>
            <a:off x="2286000" y="514350"/>
            <a:ext cx="4572000" cy="2571750"/>
          </a:xfrm>
        </p:spPr>
      </p:sp>
      <p:sp>
        <p:nvSpPr>
          <p:cNvPr id="3" name="备注占位符 2">
            <a:extLst>
              <a:ext uri="{FF2B5EF4-FFF2-40B4-BE49-F238E27FC236}">
                <a16:creationId xmlns:a16="http://schemas.microsoft.com/office/drawing/2014/main" id="{ED65574B-41F0-5DC2-4D40-32FAE65A6E1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EFB4334-9876-0462-88E1-47EF7D31B191}"/>
              </a:ext>
            </a:extLst>
          </p:cNvPr>
          <p:cNvSpPr>
            <a:spLocks noGrp="1"/>
          </p:cNvSpPr>
          <p:nvPr>
            <p:ph type="sldNum" sz="quarter" idx="5"/>
          </p:nvPr>
        </p:nvSpPr>
        <p:spPr/>
        <p:txBody>
          <a:bodyPr/>
          <a:lstStyle/>
          <a:p>
            <a:fld id="{9AAA8746-F1BF-4756-BE87-F7DCC251CE0E}" type="slidenum">
              <a:rPr lang="zh-CN" altLang="en-US" smtClean="0"/>
              <a:t>2</a:t>
            </a:fld>
            <a:endParaRPr lang="zh-CN" altLang="en-US"/>
          </a:p>
        </p:txBody>
      </p:sp>
    </p:spTree>
    <p:extLst>
      <p:ext uri="{BB962C8B-B14F-4D97-AF65-F5344CB8AC3E}">
        <p14:creationId xmlns:p14="http://schemas.microsoft.com/office/powerpoint/2010/main" val="703564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20</a:t>
            </a:fld>
            <a:endParaRPr lang="zh-CN" altLang="en-US"/>
          </a:p>
        </p:txBody>
      </p:sp>
    </p:spTree>
    <p:extLst>
      <p:ext uri="{BB962C8B-B14F-4D97-AF65-F5344CB8AC3E}">
        <p14:creationId xmlns:p14="http://schemas.microsoft.com/office/powerpoint/2010/main" val="31612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3"/>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11" indent="0" algn="ctr">
              <a:buNone/>
              <a:defRPr>
                <a:solidFill>
                  <a:schemeClr val="tx1">
                    <a:tint val="75000"/>
                  </a:schemeClr>
                </a:solidFill>
              </a:defRPr>
            </a:lvl2pPr>
            <a:lvl3pPr marL="1219224" indent="0" algn="ctr">
              <a:buNone/>
              <a:defRPr>
                <a:solidFill>
                  <a:schemeClr val="tx1">
                    <a:tint val="75000"/>
                  </a:schemeClr>
                </a:solidFill>
              </a:defRPr>
            </a:lvl3pPr>
            <a:lvl4pPr marL="1828834" indent="0" algn="ctr">
              <a:buNone/>
              <a:defRPr>
                <a:solidFill>
                  <a:schemeClr val="tx1">
                    <a:tint val="75000"/>
                  </a:schemeClr>
                </a:solidFill>
              </a:defRPr>
            </a:lvl4pPr>
            <a:lvl5pPr marL="2438446" indent="0" algn="ctr">
              <a:buNone/>
              <a:defRPr>
                <a:solidFill>
                  <a:schemeClr val="tx1">
                    <a:tint val="75000"/>
                  </a:schemeClr>
                </a:solidFill>
              </a:defRPr>
            </a:lvl5pPr>
            <a:lvl6pPr marL="3048057" indent="0" algn="ctr">
              <a:buNone/>
              <a:defRPr>
                <a:solidFill>
                  <a:schemeClr val="tx1">
                    <a:tint val="75000"/>
                  </a:schemeClr>
                </a:solidFill>
              </a:defRPr>
            </a:lvl6pPr>
            <a:lvl7pPr marL="3657667" indent="0" algn="ctr">
              <a:buNone/>
              <a:defRPr>
                <a:solidFill>
                  <a:schemeClr val="tx1">
                    <a:tint val="75000"/>
                  </a:schemeClr>
                </a:solidFill>
              </a:defRPr>
            </a:lvl7pPr>
            <a:lvl8pPr marL="4267279" indent="0" algn="ctr">
              <a:buNone/>
              <a:defRPr>
                <a:solidFill>
                  <a:schemeClr val="tx1">
                    <a:tint val="75000"/>
                  </a:schemeClr>
                </a:solidFill>
              </a:defRPr>
            </a:lvl8pPr>
            <a:lvl9pPr marL="4876891"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67C5B03-7F97-4E79-9970-74E343E91A89}" type="datetime1">
              <a:rPr lang="zh-CN" altLang="en-US" smtClean="0"/>
              <a:t>2025/10/19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3"/>
            <a:ext cx="7315200" cy="566740"/>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2776"/>
            <a:ext cx="7315200" cy="4114800"/>
          </a:xfrm>
        </p:spPr>
        <p:txBody>
          <a:bodyPr/>
          <a:lstStyle>
            <a:lvl1pPr marL="0" indent="0">
              <a:buNone/>
              <a:defRPr sz="4267"/>
            </a:lvl1pPr>
            <a:lvl2pPr marL="609611" indent="0">
              <a:buNone/>
              <a:defRPr sz="3735"/>
            </a:lvl2pPr>
            <a:lvl3pPr marL="1219224" indent="0">
              <a:buNone/>
              <a:defRPr sz="3200"/>
            </a:lvl3pPr>
            <a:lvl4pPr marL="1828834" indent="0">
              <a:buNone/>
              <a:defRPr sz="2667"/>
            </a:lvl4pPr>
            <a:lvl5pPr marL="2438446" indent="0">
              <a:buNone/>
              <a:defRPr sz="2667"/>
            </a:lvl5pPr>
            <a:lvl6pPr marL="3048057" indent="0">
              <a:buNone/>
              <a:defRPr sz="2667"/>
            </a:lvl6pPr>
            <a:lvl7pPr marL="3657667" indent="0">
              <a:buNone/>
              <a:defRPr sz="2667"/>
            </a:lvl7pPr>
            <a:lvl8pPr marL="4267279" indent="0">
              <a:buNone/>
              <a:defRPr sz="2667"/>
            </a:lvl8pPr>
            <a:lvl9pPr marL="4876891" indent="0">
              <a:buNone/>
              <a:defRPr sz="2667"/>
            </a:lvl9pPr>
          </a:lstStyle>
          <a:p>
            <a:endParaRPr lang="zh-CN" altLang="en-US"/>
          </a:p>
        </p:txBody>
      </p:sp>
      <p:sp>
        <p:nvSpPr>
          <p:cNvPr id="4" name="文本占位符 3"/>
          <p:cNvSpPr>
            <a:spLocks noGrp="1"/>
          </p:cNvSpPr>
          <p:nvPr>
            <p:ph type="body" sz="half" idx="2"/>
          </p:nvPr>
        </p:nvSpPr>
        <p:spPr>
          <a:xfrm>
            <a:off x="2389717" y="5367344"/>
            <a:ext cx="7315200" cy="804863"/>
          </a:xfrm>
        </p:spPr>
        <p:txBody>
          <a:bodyPr/>
          <a:lstStyle>
            <a:lvl1pPr marL="0" indent="0">
              <a:buNone/>
              <a:defRPr sz="1867"/>
            </a:lvl1pPr>
            <a:lvl2pPr marL="609611" indent="0">
              <a:buNone/>
              <a:defRPr sz="1600"/>
            </a:lvl2pPr>
            <a:lvl3pPr marL="1219224" indent="0">
              <a:buNone/>
              <a:defRPr sz="1333"/>
            </a:lvl3pPr>
            <a:lvl4pPr marL="1828834" indent="0">
              <a:buNone/>
              <a:defRPr sz="1200"/>
            </a:lvl4pPr>
            <a:lvl5pPr marL="2438446" indent="0">
              <a:buNone/>
              <a:defRPr sz="1200"/>
            </a:lvl5pPr>
            <a:lvl6pPr marL="3048057" indent="0">
              <a:buNone/>
              <a:defRPr sz="1200"/>
            </a:lvl6pPr>
            <a:lvl7pPr marL="3657667" indent="0">
              <a:buNone/>
              <a:defRPr sz="1200"/>
            </a:lvl7pPr>
            <a:lvl8pPr marL="4267279" indent="0">
              <a:buNone/>
              <a:defRPr sz="1200"/>
            </a:lvl8pPr>
            <a:lvl9pPr marL="4876891"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D7BB23-F02F-4F27-94DC-7169393C91E2}" type="datetime1">
              <a:rPr lang="zh-CN" altLang="en-US" smtClean="0"/>
              <a:t>2025/10/19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BEDA0F-74B4-4C3C-A21E-DD9911FDA076}" type="datetime1">
              <a:rPr lang="zh-CN" altLang="en-US" smtClean="0"/>
              <a:t>2025/10/19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4"/>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4"/>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0A43EF-637B-423D-B011-7DDF86FED2D4}" type="datetime1">
              <a:rPr lang="zh-CN" altLang="en-US" smtClean="0"/>
              <a:t>2025/10/19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733848F-BBF5-4C05-A5DC-471468FCAE78}" type="datetime1">
              <a:rPr lang="zh-CN" altLang="en-US" smtClean="0"/>
              <a:t>2025/10/19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4"/>
            <a:ext cx="10363200" cy="1362076"/>
          </a:xfr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7"/>
            <a:ext cx="10363200" cy="1500187"/>
          </a:xfrm>
        </p:spPr>
        <p:txBody>
          <a:bodyPr anchor="b"/>
          <a:lstStyle>
            <a:lvl1pPr marL="0" indent="0">
              <a:buNone/>
              <a:defRPr sz="2667">
                <a:solidFill>
                  <a:schemeClr val="tx1">
                    <a:tint val="75000"/>
                  </a:schemeClr>
                </a:solidFill>
              </a:defRPr>
            </a:lvl1pPr>
            <a:lvl2pPr marL="609611" indent="0">
              <a:buNone/>
              <a:defRPr sz="2400">
                <a:solidFill>
                  <a:schemeClr val="tx1">
                    <a:tint val="75000"/>
                  </a:schemeClr>
                </a:solidFill>
              </a:defRPr>
            </a:lvl2pPr>
            <a:lvl3pPr marL="1219224" indent="0">
              <a:buNone/>
              <a:defRPr sz="2135">
                <a:solidFill>
                  <a:schemeClr val="tx1">
                    <a:tint val="75000"/>
                  </a:schemeClr>
                </a:solidFill>
              </a:defRPr>
            </a:lvl3pPr>
            <a:lvl4pPr marL="1828834" indent="0">
              <a:buNone/>
              <a:defRPr sz="1867">
                <a:solidFill>
                  <a:schemeClr val="tx1">
                    <a:tint val="75000"/>
                  </a:schemeClr>
                </a:solidFill>
              </a:defRPr>
            </a:lvl4pPr>
            <a:lvl5pPr marL="2438446" indent="0">
              <a:buNone/>
              <a:defRPr sz="1867">
                <a:solidFill>
                  <a:schemeClr val="tx1">
                    <a:tint val="75000"/>
                  </a:schemeClr>
                </a:solidFill>
              </a:defRPr>
            </a:lvl5pPr>
            <a:lvl6pPr marL="3048057" indent="0">
              <a:buNone/>
              <a:defRPr sz="1867">
                <a:solidFill>
                  <a:schemeClr val="tx1">
                    <a:tint val="75000"/>
                  </a:schemeClr>
                </a:solidFill>
              </a:defRPr>
            </a:lvl6pPr>
            <a:lvl7pPr marL="3657667" indent="0">
              <a:buNone/>
              <a:defRPr sz="1867">
                <a:solidFill>
                  <a:schemeClr val="tx1">
                    <a:tint val="75000"/>
                  </a:schemeClr>
                </a:solidFill>
              </a:defRPr>
            </a:lvl7pPr>
            <a:lvl8pPr marL="4267279" indent="0">
              <a:buNone/>
              <a:defRPr sz="1867">
                <a:solidFill>
                  <a:schemeClr val="tx1">
                    <a:tint val="75000"/>
                  </a:schemeClr>
                </a:solidFill>
              </a:defRPr>
            </a:lvl8pPr>
            <a:lvl9pPr marL="4876891"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C625651-3E16-4BAA-9544-7CCA2849C260}" type="datetime1">
              <a:rPr lang="zh-CN" altLang="en-US" smtClean="0"/>
              <a:t>2025/10/19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3735"/>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3735"/>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09954C0-A83B-4331-BAA3-AFA1F045ADB4}" type="datetime1">
              <a:rPr lang="zh-CN" altLang="en-US" smtClean="0"/>
              <a:t>2025/10/19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4" y="1535117"/>
            <a:ext cx="5386917" cy="639763"/>
          </a:xfrm>
        </p:spPr>
        <p:txBody>
          <a:bodyPr anchor="b"/>
          <a:lstStyle>
            <a:lvl1pPr marL="0" indent="0">
              <a:buNone/>
              <a:defRPr sz="3200" b="1"/>
            </a:lvl1pPr>
            <a:lvl2pPr marL="609611" indent="0">
              <a:buNone/>
              <a:defRPr sz="2667" b="1"/>
            </a:lvl2pPr>
            <a:lvl3pPr marL="1219224" indent="0">
              <a:buNone/>
              <a:defRPr sz="2400" b="1"/>
            </a:lvl3pPr>
            <a:lvl4pPr marL="1828834" indent="0">
              <a:buNone/>
              <a:defRPr sz="2135" b="1"/>
            </a:lvl4pPr>
            <a:lvl5pPr marL="2438446" indent="0">
              <a:buNone/>
              <a:defRPr sz="2135" b="1"/>
            </a:lvl5pPr>
            <a:lvl6pPr marL="3048057" indent="0">
              <a:buNone/>
              <a:defRPr sz="2135" b="1"/>
            </a:lvl6pPr>
            <a:lvl7pPr marL="3657667" indent="0">
              <a:buNone/>
              <a:defRPr sz="2135" b="1"/>
            </a:lvl7pPr>
            <a:lvl8pPr marL="4267279" indent="0">
              <a:buNone/>
              <a:defRPr sz="2135" b="1"/>
            </a:lvl8pPr>
            <a:lvl9pPr marL="4876891"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4" y="2174875"/>
            <a:ext cx="5386917" cy="3951288"/>
          </a:xfrm>
        </p:spPr>
        <p:txBody>
          <a:bodyPr/>
          <a:lstStyle>
            <a:lvl1pPr>
              <a:defRPr sz="3200"/>
            </a:lvl1pPr>
            <a:lvl2pPr>
              <a:defRPr sz="2667"/>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7" y="1535117"/>
            <a:ext cx="5389033" cy="639763"/>
          </a:xfrm>
        </p:spPr>
        <p:txBody>
          <a:bodyPr anchor="b"/>
          <a:lstStyle>
            <a:lvl1pPr marL="0" indent="0">
              <a:buNone/>
              <a:defRPr sz="3200" b="1"/>
            </a:lvl1pPr>
            <a:lvl2pPr marL="609611" indent="0">
              <a:buNone/>
              <a:defRPr sz="2667" b="1"/>
            </a:lvl2pPr>
            <a:lvl3pPr marL="1219224" indent="0">
              <a:buNone/>
              <a:defRPr sz="2400" b="1"/>
            </a:lvl3pPr>
            <a:lvl4pPr marL="1828834" indent="0">
              <a:buNone/>
              <a:defRPr sz="2135" b="1"/>
            </a:lvl4pPr>
            <a:lvl5pPr marL="2438446" indent="0">
              <a:buNone/>
              <a:defRPr sz="2135" b="1"/>
            </a:lvl5pPr>
            <a:lvl6pPr marL="3048057" indent="0">
              <a:buNone/>
              <a:defRPr sz="2135" b="1"/>
            </a:lvl6pPr>
            <a:lvl7pPr marL="3657667" indent="0">
              <a:buNone/>
              <a:defRPr sz="2135" b="1"/>
            </a:lvl7pPr>
            <a:lvl8pPr marL="4267279" indent="0">
              <a:buNone/>
              <a:defRPr sz="2135" b="1"/>
            </a:lvl8pPr>
            <a:lvl9pPr marL="4876891"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77" y="2174875"/>
            <a:ext cx="5389033" cy="3951288"/>
          </a:xfrm>
        </p:spPr>
        <p:txBody>
          <a:bodyPr/>
          <a:lstStyle>
            <a:lvl1pPr>
              <a:defRPr sz="3200"/>
            </a:lvl1pPr>
            <a:lvl2pPr>
              <a:defRPr sz="2667"/>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C181AC3-D0F6-40C3-8A72-6770DA6E9922}" type="datetime1">
              <a:rPr lang="zh-CN" altLang="en-US" smtClean="0"/>
              <a:t>2025/10/19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8F1F759-96E6-4F34-8C6F-B991D53DAD4A}" type="datetime1">
              <a:rPr lang="zh-CN" altLang="en-US" smtClean="0"/>
              <a:t>2025/10/19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9CF9E2A-7113-2718-2B8E-BB758CCF39DA}"/>
              </a:ext>
            </a:extLst>
          </p:cNvPr>
          <p:cNvPicPr>
            <a:picLocks noChangeAspect="1"/>
          </p:cNvPicPr>
          <p:nvPr userDrawn="1"/>
        </p:nvPicPr>
        <p:blipFill rotWithShape="1">
          <a:blip r:embed="rId2">
            <a:lum bright="70000" contrast="-70000"/>
            <a:extLst>
              <a:ext uri="{BEBA8EAE-BF5A-486C-A8C5-ECC9F3942E4B}">
                <a14:imgProps xmlns:a14="http://schemas.microsoft.com/office/drawing/2010/main">
                  <a14:imgLayer r:embed="rId3">
                    <a14:imgEffect>
                      <a14:artisticLightScreen/>
                    </a14:imgEffect>
                    <a14:imgEffect>
                      <a14:saturation sat="5000"/>
                    </a14:imgEffect>
                  </a14:imgLayer>
                </a14:imgProps>
              </a:ext>
              <a:ext uri="{28A0092B-C50C-407E-A947-70E740481C1C}">
                <a14:useLocalDpi xmlns:a14="http://schemas.microsoft.com/office/drawing/2010/main" val="0"/>
              </a:ext>
            </a:extLst>
          </a:blip>
          <a:srcRect r="50044"/>
          <a:stretch/>
        </p:blipFill>
        <p:spPr>
          <a:xfrm>
            <a:off x="8880313" y="-6284"/>
            <a:ext cx="3311691" cy="6773968"/>
          </a:xfrm>
          <a:prstGeom prst="rect">
            <a:avLst/>
          </a:prstGeom>
          <a:noFill/>
          <a:ln>
            <a:noFill/>
          </a:ln>
          <a:effectLst>
            <a:softEdge rad="12700"/>
          </a:effectLst>
        </p:spPr>
      </p:pic>
      <p:sp>
        <p:nvSpPr>
          <p:cNvPr id="2" name="日期占位符 1"/>
          <p:cNvSpPr>
            <a:spLocks noGrp="1"/>
          </p:cNvSpPr>
          <p:nvPr>
            <p:ph type="dt" sz="half" idx="10"/>
          </p:nvPr>
        </p:nvSpPr>
        <p:spPr/>
        <p:txBody>
          <a:bodyPr/>
          <a:lstStyle/>
          <a:p>
            <a:fld id="{DA782932-DF3E-4957-A4AA-44CEF3DB0866}" type="datetime1">
              <a:rPr lang="zh-CN" altLang="en-US" smtClean="0"/>
              <a:t>2025/10/19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z="1100"/>
            </a:lvl1pPr>
          </a:lstStyle>
          <a:p>
            <a:fld id="{0129A223-CDA2-4ADD-A070-BBC60E5C9F09}" type="datetime1">
              <a:rPr lang="zh-CN" altLang="en-US" smtClean="0"/>
              <a:pPr/>
              <a:t>2025/10/19</a:t>
            </a:fld>
            <a:endParaRPr lang="zh-CN" altLang="en-US"/>
          </a:p>
        </p:txBody>
      </p:sp>
      <p:sp>
        <p:nvSpPr>
          <p:cNvPr id="3" name="页脚占位符 2"/>
          <p:cNvSpPr>
            <a:spLocks noGrp="1"/>
          </p:cNvSpPr>
          <p:nvPr>
            <p:ph type="ftr" sz="quarter" idx="11"/>
          </p:nvPr>
        </p:nvSpPr>
        <p:spPr/>
        <p:txBody>
          <a:bodyPr/>
          <a:lstStyle>
            <a:lvl1pPr>
              <a:defRPr sz="1100"/>
            </a:lvl1pPr>
          </a:lstStyle>
          <a:p>
            <a:endParaRPr lang="zh-CN" altLang="en-US"/>
          </a:p>
        </p:txBody>
      </p:sp>
      <p:sp>
        <p:nvSpPr>
          <p:cNvPr id="4" name="灯片编号占位符 3"/>
          <p:cNvSpPr>
            <a:spLocks noGrp="1"/>
          </p:cNvSpPr>
          <p:nvPr>
            <p:ph type="sldNum" sz="quarter" idx="12"/>
          </p:nvPr>
        </p:nvSpPr>
        <p:spPr/>
        <p:txBody>
          <a:bodyPr/>
          <a:lstStyle>
            <a:lvl1pPr>
              <a:defRPr sz="1100"/>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3193196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2"/>
            <a:ext cx="4011084"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7" y="273055"/>
            <a:ext cx="6815667" cy="5853113"/>
          </a:xfrm>
        </p:spPr>
        <p:txBody>
          <a:bodyPr/>
          <a:lstStyle>
            <a:lvl1pPr>
              <a:defRPr sz="4267"/>
            </a:lvl1pPr>
            <a:lvl2pPr>
              <a:defRPr sz="3735"/>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4"/>
            <a:ext cx="4011084" cy="4691063"/>
          </a:xfrm>
        </p:spPr>
        <p:txBody>
          <a:bodyPr/>
          <a:lstStyle>
            <a:lvl1pPr marL="0" indent="0">
              <a:buNone/>
              <a:defRPr sz="1867"/>
            </a:lvl1pPr>
            <a:lvl2pPr marL="609611" indent="0">
              <a:buNone/>
              <a:defRPr sz="1600"/>
            </a:lvl2pPr>
            <a:lvl3pPr marL="1219224" indent="0">
              <a:buNone/>
              <a:defRPr sz="1333"/>
            </a:lvl3pPr>
            <a:lvl4pPr marL="1828834" indent="0">
              <a:buNone/>
              <a:defRPr sz="1200"/>
            </a:lvl4pPr>
            <a:lvl5pPr marL="2438446" indent="0">
              <a:buNone/>
              <a:defRPr sz="1200"/>
            </a:lvl5pPr>
            <a:lvl6pPr marL="3048057" indent="0">
              <a:buNone/>
              <a:defRPr sz="1200"/>
            </a:lvl6pPr>
            <a:lvl7pPr marL="3657667" indent="0">
              <a:buNone/>
              <a:defRPr sz="1200"/>
            </a:lvl7pPr>
            <a:lvl8pPr marL="4267279" indent="0">
              <a:buNone/>
              <a:defRPr sz="1200"/>
            </a:lvl8pPr>
            <a:lvl9pPr marL="4876891"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4811CD-691E-48E9-8982-6F2778941B76}" type="datetime1">
              <a:rPr lang="zh-CN" altLang="en-US" smtClean="0"/>
              <a:t>2025/10/19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6"/>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8FF1743-7B50-42D0-9E99-38DBBF5E4D05}" type="datetime1">
              <a:rPr lang="zh-CN" altLang="en-US" smtClean="0"/>
              <a:t>2025/10/19</a:t>
            </a:fld>
            <a:endParaRPr lang="zh-CN" altLang="en-US"/>
          </a:p>
        </p:txBody>
      </p:sp>
      <p:sp>
        <p:nvSpPr>
          <p:cNvPr id="5" name="页脚占位符 4"/>
          <p:cNvSpPr>
            <a:spLocks noGrp="1"/>
          </p:cNvSpPr>
          <p:nvPr>
            <p:ph type="ftr" sz="quarter" idx="3"/>
          </p:nvPr>
        </p:nvSpPr>
        <p:spPr>
          <a:xfrm>
            <a:off x="4165600" y="6356356"/>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hf hdr="0" ftr="0"/>
  <p:txStyles>
    <p:titleStyle>
      <a:lvl1pPr algn="ctr" defTabSz="1219224" rtl="0" eaLnBrk="1" latinLnBrk="0" hangingPunct="1">
        <a:spcBef>
          <a:spcPct val="0"/>
        </a:spcBef>
        <a:buNone/>
        <a:defRPr sz="5867" kern="1200">
          <a:solidFill>
            <a:schemeClr val="tx1"/>
          </a:solidFill>
          <a:latin typeface="+mj-lt"/>
          <a:ea typeface="+mj-ea"/>
          <a:cs typeface="+mj-cs"/>
        </a:defRPr>
      </a:lvl1pPr>
    </p:titleStyle>
    <p:bodyStyle>
      <a:lvl1pPr marL="457210" indent="-457210" algn="l" defTabSz="1219224"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618" indent="-381008" algn="l" defTabSz="1219224" rtl="0" eaLnBrk="1" latinLnBrk="0" hangingPunct="1">
        <a:spcBef>
          <a:spcPct val="20000"/>
        </a:spcBef>
        <a:buFont typeface="Arial" pitchFamily="34" charset="0"/>
        <a:buChar char="–"/>
        <a:defRPr sz="3735" kern="1200">
          <a:solidFill>
            <a:schemeClr val="tx1"/>
          </a:solidFill>
          <a:latin typeface="+mn-lt"/>
          <a:ea typeface="+mn-ea"/>
          <a:cs typeface="+mn-cs"/>
        </a:defRPr>
      </a:lvl2pPr>
      <a:lvl3pPr marL="1524029" indent="-304804" algn="l" defTabSz="121922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40"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250"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863"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473"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2084"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696"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224" rtl="0" eaLnBrk="1" latinLnBrk="0" hangingPunct="1">
        <a:defRPr sz="2400" kern="1200">
          <a:solidFill>
            <a:schemeClr val="tx1"/>
          </a:solidFill>
          <a:latin typeface="+mn-lt"/>
          <a:ea typeface="+mn-ea"/>
          <a:cs typeface="+mn-cs"/>
        </a:defRPr>
      </a:lvl1pPr>
      <a:lvl2pPr marL="609611" algn="l" defTabSz="1219224" rtl="0" eaLnBrk="1" latinLnBrk="0" hangingPunct="1">
        <a:defRPr sz="2400" kern="1200">
          <a:solidFill>
            <a:schemeClr val="tx1"/>
          </a:solidFill>
          <a:latin typeface="+mn-lt"/>
          <a:ea typeface="+mn-ea"/>
          <a:cs typeface="+mn-cs"/>
        </a:defRPr>
      </a:lvl2pPr>
      <a:lvl3pPr marL="1219224" algn="l" defTabSz="1219224" rtl="0" eaLnBrk="1" latinLnBrk="0" hangingPunct="1">
        <a:defRPr sz="2400" kern="1200">
          <a:solidFill>
            <a:schemeClr val="tx1"/>
          </a:solidFill>
          <a:latin typeface="+mn-lt"/>
          <a:ea typeface="+mn-ea"/>
          <a:cs typeface="+mn-cs"/>
        </a:defRPr>
      </a:lvl3pPr>
      <a:lvl4pPr marL="1828834" algn="l" defTabSz="1219224" rtl="0" eaLnBrk="1" latinLnBrk="0" hangingPunct="1">
        <a:defRPr sz="2400" kern="1200">
          <a:solidFill>
            <a:schemeClr val="tx1"/>
          </a:solidFill>
          <a:latin typeface="+mn-lt"/>
          <a:ea typeface="+mn-ea"/>
          <a:cs typeface="+mn-cs"/>
        </a:defRPr>
      </a:lvl4pPr>
      <a:lvl5pPr marL="2438446" algn="l" defTabSz="1219224" rtl="0" eaLnBrk="1" latinLnBrk="0" hangingPunct="1">
        <a:defRPr sz="2400" kern="1200">
          <a:solidFill>
            <a:schemeClr val="tx1"/>
          </a:solidFill>
          <a:latin typeface="+mn-lt"/>
          <a:ea typeface="+mn-ea"/>
          <a:cs typeface="+mn-cs"/>
        </a:defRPr>
      </a:lvl5pPr>
      <a:lvl6pPr marL="3048057" algn="l" defTabSz="1219224" rtl="0" eaLnBrk="1" latinLnBrk="0" hangingPunct="1">
        <a:defRPr sz="2400" kern="1200">
          <a:solidFill>
            <a:schemeClr val="tx1"/>
          </a:solidFill>
          <a:latin typeface="+mn-lt"/>
          <a:ea typeface="+mn-ea"/>
          <a:cs typeface="+mn-cs"/>
        </a:defRPr>
      </a:lvl6pPr>
      <a:lvl7pPr marL="3657667" algn="l" defTabSz="1219224" rtl="0" eaLnBrk="1" latinLnBrk="0" hangingPunct="1">
        <a:defRPr sz="2400" kern="1200">
          <a:solidFill>
            <a:schemeClr val="tx1"/>
          </a:solidFill>
          <a:latin typeface="+mn-lt"/>
          <a:ea typeface="+mn-ea"/>
          <a:cs typeface="+mn-cs"/>
        </a:defRPr>
      </a:lvl7pPr>
      <a:lvl8pPr marL="4267279" algn="l" defTabSz="1219224" rtl="0" eaLnBrk="1" latinLnBrk="0" hangingPunct="1">
        <a:defRPr sz="2400" kern="1200">
          <a:solidFill>
            <a:schemeClr val="tx1"/>
          </a:solidFill>
          <a:latin typeface="+mn-lt"/>
          <a:ea typeface="+mn-ea"/>
          <a:cs typeface="+mn-cs"/>
        </a:defRPr>
      </a:lvl8pPr>
      <a:lvl9pPr marL="4876891" algn="l" defTabSz="121922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45.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7.png"/><Relationship Id="rId17" Type="http://schemas.openxmlformats.org/officeDocument/2006/relationships/image" Target="../media/image49.png"/><Relationship Id="rId2" Type="http://schemas.openxmlformats.org/officeDocument/2006/relationships/image" Target="../media/image8.png"/><Relationship Id="rId16"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7.jpg"/><Relationship Id="rId5" Type="http://schemas.openxmlformats.org/officeDocument/2006/relationships/image" Target="../media/image11.png"/><Relationship Id="rId15" Type="http://schemas.openxmlformats.org/officeDocument/2006/relationships/image" Target="../media/image47.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webp"/><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55" Type="http://schemas.openxmlformats.org/officeDocument/2006/relationships/tags" Target="../tags/tag56.xml"/><Relationship Id="rId63" Type="http://schemas.openxmlformats.org/officeDocument/2006/relationships/tags" Target="../tags/tag64.xm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41" Type="http://schemas.openxmlformats.org/officeDocument/2006/relationships/tags" Target="../tags/tag42.xml"/><Relationship Id="rId54" Type="http://schemas.openxmlformats.org/officeDocument/2006/relationships/tags" Target="../tags/tag55.xml"/><Relationship Id="rId62" Type="http://schemas.openxmlformats.org/officeDocument/2006/relationships/tags" Target="../tags/tag6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tags" Target="../tags/tag54.xml"/><Relationship Id="rId58" Type="http://schemas.openxmlformats.org/officeDocument/2006/relationships/tags" Target="../tags/tag59.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tags" Target="../tags/tag58.xml"/><Relationship Id="rId61" Type="http://schemas.openxmlformats.org/officeDocument/2006/relationships/tags" Target="../tags/tag62.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tags" Target="../tags/tag61.xml"/><Relationship Id="rId65" Type="http://schemas.openxmlformats.org/officeDocument/2006/relationships/slideLayout" Target="../slideLayouts/slideLayout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tags" Target="../tags/tag57.xml"/><Relationship Id="rId64" Type="http://schemas.openxmlformats.org/officeDocument/2006/relationships/tags" Target="../tags/tag65.xml"/><Relationship Id="rId8" Type="http://schemas.openxmlformats.org/officeDocument/2006/relationships/tags" Target="../tags/tag9.xml"/><Relationship Id="rId51" Type="http://schemas.openxmlformats.org/officeDocument/2006/relationships/tags" Target="../tags/tag5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tags" Target="../tags/tag60.xml"/></Relationships>
</file>

<file path=ppt/slides/_rels/slide6.xml.rels><?xml version="1.0" encoding="UTF-8" standalone="yes"?>
<Relationships xmlns="http://schemas.openxmlformats.org/package/2006/relationships"><Relationship Id="rId13" Type="http://schemas.openxmlformats.org/officeDocument/2006/relationships/tags" Target="../tags/tag78.xml"/><Relationship Id="rId18" Type="http://schemas.openxmlformats.org/officeDocument/2006/relationships/tags" Target="../tags/tag83.xml"/><Relationship Id="rId26" Type="http://schemas.openxmlformats.org/officeDocument/2006/relationships/tags" Target="../tags/tag91.xml"/><Relationship Id="rId39" Type="http://schemas.openxmlformats.org/officeDocument/2006/relationships/tags" Target="../tags/tag104.xml"/><Relationship Id="rId21" Type="http://schemas.openxmlformats.org/officeDocument/2006/relationships/tags" Target="../tags/tag86.xml"/><Relationship Id="rId34" Type="http://schemas.openxmlformats.org/officeDocument/2006/relationships/tags" Target="../tags/tag99.xml"/><Relationship Id="rId42" Type="http://schemas.openxmlformats.org/officeDocument/2006/relationships/tags" Target="../tags/tag107.xml"/><Relationship Id="rId47" Type="http://schemas.openxmlformats.org/officeDocument/2006/relationships/tags" Target="../tags/tag112.xml"/><Relationship Id="rId50" Type="http://schemas.openxmlformats.org/officeDocument/2006/relationships/tags" Target="../tags/tag115.xml"/><Relationship Id="rId55" Type="http://schemas.openxmlformats.org/officeDocument/2006/relationships/tags" Target="../tags/tag120.xml"/><Relationship Id="rId63" Type="http://schemas.openxmlformats.org/officeDocument/2006/relationships/tags" Target="../tags/tag128.xml"/><Relationship Id="rId7" Type="http://schemas.openxmlformats.org/officeDocument/2006/relationships/tags" Target="../tags/tag72.xml"/><Relationship Id="rId2" Type="http://schemas.openxmlformats.org/officeDocument/2006/relationships/tags" Target="../tags/tag67.xml"/><Relationship Id="rId16" Type="http://schemas.openxmlformats.org/officeDocument/2006/relationships/tags" Target="../tags/tag81.xml"/><Relationship Id="rId20" Type="http://schemas.openxmlformats.org/officeDocument/2006/relationships/tags" Target="../tags/tag85.xml"/><Relationship Id="rId29" Type="http://schemas.openxmlformats.org/officeDocument/2006/relationships/tags" Target="../tags/tag94.xml"/><Relationship Id="rId41" Type="http://schemas.openxmlformats.org/officeDocument/2006/relationships/tags" Target="../tags/tag106.xml"/><Relationship Id="rId54" Type="http://schemas.openxmlformats.org/officeDocument/2006/relationships/tags" Target="../tags/tag119.xml"/><Relationship Id="rId62" Type="http://schemas.openxmlformats.org/officeDocument/2006/relationships/tags" Target="../tags/tag12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24" Type="http://schemas.openxmlformats.org/officeDocument/2006/relationships/tags" Target="../tags/tag89.xml"/><Relationship Id="rId32" Type="http://schemas.openxmlformats.org/officeDocument/2006/relationships/tags" Target="../tags/tag97.xml"/><Relationship Id="rId37" Type="http://schemas.openxmlformats.org/officeDocument/2006/relationships/tags" Target="../tags/tag102.xml"/><Relationship Id="rId40" Type="http://schemas.openxmlformats.org/officeDocument/2006/relationships/tags" Target="../tags/tag105.xml"/><Relationship Id="rId45" Type="http://schemas.openxmlformats.org/officeDocument/2006/relationships/tags" Target="../tags/tag110.xml"/><Relationship Id="rId53" Type="http://schemas.openxmlformats.org/officeDocument/2006/relationships/tags" Target="../tags/tag118.xml"/><Relationship Id="rId58" Type="http://schemas.openxmlformats.org/officeDocument/2006/relationships/tags" Target="../tags/tag123.xml"/><Relationship Id="rId66" Type="http://schemas.openxmlformats.org/officeDocument/2006/relationships/image" Target="../media/image6.png"/><Relationship Id="rId5" Type="http://schemas.openxmlformats.org/officeDocument/2006/relationships/tags" Target="../tags/tag70.xml"/><Relationship Id="rId15" Type="http://schemas.openxmlformats.org/officeDocument/2006/relationships/tags" Target="../tags/tag80.xml"/><Relationship Id="rId23" Type="http://schemas.openxmlformats.org/officeDocument/2006/relationships/tags" Target="../tags/tag88.xml"/><Relationship Id="rId28" Type="http://schemas.openxmlformats.org/officeDocument/2006/relationships/tags" Target="../tags/tag93.xml"/><Relationship Id="rId36" Type="http://schemas.openxmlformats.org/officeDocument/2006/relationships/tags" Target="../tags/tag101.xml"/><Relationship Id="rId49" Type="http://schemas.openxmlformats.org/officeDocument/2006/relationships/tags" Target="../tags/tag114.xml"/><Relationship Id="rId57" Type="http://schemas.openxmlformats.org/officeDocument/2006/relationships/tags" Target="../tags/tag122.xml"/><Relationship Id="rId61" Type="http://schemas.openxmlformats.org/officeDocument/2006/relationships/tags" Target="../tags/tag126.xml"/><Relationship Id="rId10" Type="http://schemas.openxmlformats.org/officeDocument/2006/relationships/tags" Target="../tags/tag75.xml"/><Relationship Id="rId19" Type="http://schemas.openxmlformats.org/officeDocument/2006/relationships/tags" Target="../tags/tag84.xml"/><Relationship Id="rId31" Type="http://schemas.openxmlformats.org/officeDocument/2006/relationships/tags" Target="../tags/tag96.xml"/><Relationship Id="rId44" Type="http://schemas.openxmlformats.org/officeDocument/2006/relationships/tags" Target="../tags/tag109.xml"/><Relationship Id="rId52" Type="http://schemas.openxmlformats.org/officeDocument/2006/relationships/tags" Target="../tags/tag117.xml"/><Relationship Id="rId60" Type="http://schemas.openxmlformats.org/officeDocument/2006/relationships/tags" Target="../tags/tag125.xml"/><Relationship Id="rId65" Type="http://schemas.openxmlformats.org/officeDocument/2006/relationships/slideLayout" Target="../slideLayouts/slideLayout8.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 Id="rId22" Type="http://schemas.openxmlformats.org/officeDocument/2006/relationships/tags" Target="../tags/tag87.xml"/><Relationship Id="rId27" Type="http://schemas.openxmlformats.org/officeDocument/2006/relationships/tags" Target="../tags/tag92.xml"/><Relationship Id="rId30" Type="http://schemas.openxmlformats.org/officeDocument/2006/relationships/tags" Target="../tags/tag95.xml"/><Relationship Id="rId35" Type="http://schemas.openxmlformats.org/officeDocument/2006/relationships/tags" Target="../tags/tag100.xml"/><Relationship Id="rId43" Type="http://schemas.openxmlformats.org/officeDocument/2006/relationships/tags" Target="../tags/tag108.xml"/><Relationship Id="rId48" Type="http://schemas.openxmlformats.org/officeDocument/2006/relationships/tags" Target="../tags/tag113.xml"/><Relationship Id="rId56" Type="http://schemas.openxmlformats.org/officeDocument/2006/relationships/tags" Target="../tags/tag121.xml"/><Relationship Id="rId64" Type="http://schemas.openxmlformats.org/officeDocument/2006/relationships/tags" Target="../tags/tag129.xml"/><Relationship Id="rId8" Type="http://schemas.openxmlformats.org/officeDocument/2006/relationships/tags" Target="../tags/tag73.xml"/><Relationship Id="rId51" Type="http://schemas.openxmlformats.org/officeDocument/2006/relationships/tags" Target="../tags/tag116.xml"/><Relationship Id="rId3" Type="http://schemas.openxmlformats.org/officeDocument/2006/relationships/tags" Target="../tags/tag68.xml"/><Relationship Id="rId12" Type="http://schemas.openxmlformats.org/officeDocument/2006/relationships/tags" Target="../tags/tag77.xml"/><Relationship Id="rId17" Type="http://schemas.openxmlformats.org/officeDocument/2006/relationships/tags" Target="../tags/tag82.xml"/><Relationship Id="rId25" Type="http://schemas.openxmlformats.org/officeDocument/2006/relationships/tags" Target="../tags/tag90.xml"/><Relationship Id="rId33" Type="http://schemas.openxmlformats.org/officeDocument/2006/relationships/tags" Target="../tags/tag98.xml"/><Relationship Id="rId38" Type="http://schemas.openxmlformats.org/officeDocument/2006/relationships/tags" Target="../tags/tag103.xml"/><Relationship Id="rId46" Type="http://schemas.openxmlformats.org/officeDocument/2006/relationships/tags" Target="../tags/tag111.xml"/><Relationship Id="rId59" Type="http://schemas.openxmlformats.org/officeDocument/2006/relationships/tags" Target="../tags/tag124.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18" Type="http://schemas.openxmlformats.org/officeDocument/2006/relationships/image" Target="../media/image23.jp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jpg"/><Relationship Id="rId16"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jpeg"/><Relationship Id="rId7" Type="http://schemas.openxmlformats.org/officeDocument/2006/relationships/image" Target="../media/image14.jpeg"/><Relationship Id="rId12" Type="http://schemas.openxmlformats.org/officeDocument/2006/relationships/image" Target="../media/image28.png"/><Relationship Id="rId2" Type="http://schemas.openxmlformats.org/officeDocument/2006/relationships/image" Target="../media/image13.jpeg"/><Relationship Id="rId1" Type="http://schemas.openxmlformats.org/officeDocument/2006/relationships/slideLayout" Target="../slideLayouts/slideLayout8.xml"/><Relationship Id="rId6" Type="http://schemas.openxmlformats.org/officeDocument/2006/relationships/image" Target="../media/image15.jpeg"/><Relationship Id="rId11" Type="http://schemas.openxmlformats.org/officeDocument/2006/relationships/image" Target="../media/image27.png"/><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7.jp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33.png"/><Relationship Id="rId3" Type="http://schemas.openxmlformats.org/officeDocument/2006/relationships/image" Target="../media/image14.jpeg"/><Relationship Id="rId7" Type="http://schemas.openxmlformats.org/officeDocument/2006/relationships/image" Target="../media/image28.png"/><Relationship Id="rId12" Type="http://schemas.openxmlformats.org/officeDocument/2006/relationships/image" Target="../media/image37.png"/><Relationship Id="rId17" Type="http://schemas.openxmlformats.org/officeDocument/2006/relationships/image" Target="../media/image32.png"/><Relationship Id="rId2" Type="http://schemas.openxmlformats.org/officeDocument/2006/relationships/image" Target="../media/image15.jpeg"/><Relationship Id="rId16"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image" Target="../media/image35.png"/><Relationship Id="rId19" Type="http://schemas.openxmlformats.org/officeDocument/2006/relationships/image" Target="../media/image36.png"/><Relationship Id="rId4" Type="http://schemas.openxmlformats.org/officeDocument/2006/relationships/image" Target="../media/image7.jpg"/><Relationship Id="rId9" Type="http://schemas.openxmlformats.org/officeDocument/2006/relationships/image" Target="../media/image34.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40"/>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3" name="文本框 2">
            <a:extLst>
              <a:ext uri="{FF2B5EF4-FFF2-40B4-BE49-F238E27FC236}">
                <a16:creationId xmlns:a16="http://schemas.microsoft.com/office/drawing/2014/main" id="{74983F40-7456-47E8-3E7B-F3F7FC49315B}"/>
              </a:ext>
            </a:extLst>
          </p:cNvPr>
          <p:cNvSpPr txBox="1"/>
          <p:nvPr/>
        </p:nvSpPr>
        <p:spPr>
          <a:xfrm>
            <a:off x="3359697" y="2207188"/>
            <a:ext cx="5472608" cy="502766"/>
          </a:xfrm>
          <a:prstGeom prst="rect">
            <a:avLst/>
          </a:prstGeom>
          <a:noFill/>
        </p:spPr>
        <p:txBody>
          <a:bodyPr wrap="square" rtlCol="0">
            <a:spAutoFit/>
          </a:bodyPr>
          <a:lstStyle/>
          <a:p>
            <a:pPr algn="ctr"/>
            <a:r>
              <a:rPr lang="zh-CN" altLang="en-US" sz="2667" dirty="0">
                <a:solidFill>
                  <a:schemeClr val="bg1"/>
                </a:solidFill>
                <a:latin typeface="苹方-简" panose="020B0400000000000000" pitchFamily="34" charset="-122"/>
                <a:ea typeface="苹方-简" panose="020B0400000000000000" pitchFamily="34" charset="-122"/>
                <a:cs typeface="+mn-ea"/>
              </a:rPr>
              <a:t>沈阳建筑大学</a:t>
            </a:r>
          </a:p>
        </p:txBody>
      </p:sp>
      <p:grpSp>
        <p:nvGrpSpPr>
          <p:cNvPr id="4" name="组合 3">
            <a:extLst>
              <a:ext uri="{FF2B5EF4-FFF2-40B4-BE49-F238E27FC236}">
                <a16:creationId xmlns:a16="http://schemas.microsoft.com/office/drawing/2014/main" id="{768484EA-68AA-D9CC-CA7B-344B53B71328}"/>
              </a:ext>
            </a:extLst>
          </p:cNvPr>
          <p:cNvGrpSpPr/>
          <p:nvPr/>
        </p:nvGrpSpPr>
        <p:grpSpPr>
          <a:xfrm>
            <a:off x="1913347" y="1284308"/>
            <a:ext cx="8705900" cy="4289393"/>
            <a:chOff x="1435008" y="577820"/>
            <a:chExt cx="6529425" cy="3217045"/>
          </a:xfrm>
        </p:grpSpPr>
        <p:sp>
          <p:nvSpPr>
            <p:cNvPr id="5" name="矩形 4">
              <a:extLst>
                <a:ext uri="{FF2B5EF4-FFF2-40B4-BE49-F238E27FC236}">
                  <a16:creationId xmlns:a16="http://schemas.microsoft.com/office/drawing/2014/main" id="{5233A36F-399D-E958-1BC9-437D38E89092}"/>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7" name="矩形 6">
              <a:extLst>
                <a:ext uri="{FF2B5EF4-FFF2-40B4-BE49-F238E27FC236}">
                  <a16:creationId xmlns:a16="http://schemas.microsoft.com/office/drawing/2014/main" id="{1CF2BC27-CC58-E186-2399-695FD108FFB9}"/>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0" name="矩形 9">
              <a:extLst>
                <a:ext uri="{FF2B5EF4-FFF2-40B4-BE49-F238E27FC236}">
                  <a16:creationId xmlns:a16="http://schemas.microsoft.com/office/drawing/2014/main" id="{B0D5D103-86BE-9359-D2A9-01A1E5B14A57}"/>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6" name="直接连接符 15">
              <a:extLst>
                <a:ext uri="{FF2B5EF4-FFF2-40B4-BE49-F238E27FC236}">
                  <a16:creationId xmlns:a16="http://schemas.microsoft.com/office/drawing/2014/main" id="{5636EED2-3CE0-599B-BF5B-9875074E5394}"/>
                </a:ext>
              </a:extLst>
            </p:cNvPr>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5064E12-FFBD-C5A9-4641-53FF5B5493D0}"/>
                </a:ext>
              </a:extLst>
            </p:cNvPr>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6E43542-400E-F64D-D795-9EC57B749E0D}"/>
              </a:ext>
            </a:extLst>
          </p:cNvPr>
          <p:cNvGrpSpPr/>
          <p:nvPr/>
        </p:nvGrpSpPr>
        <p:grpSpPr>
          <a:xfrm>
            <a:off x="191344" y="2766999"/>
            <a:ext cx="12082946" cy="1297179"/>
            <a:chOff x="13135" y="1689844"/>
            <a:chExt cx="9062210" cy="972884"/>
          </a:xfrm>
        </p:grpSpPr>
        <p:sp>
          <p:nvSpPr>
            <p:cNvPr id="20" name="文本框 19">
              <a:extLst>
                <a:ext uri="{FF2B5EF4-FFF2-40B4-BE49-F238E27FC236}">
                  <a16:creationId xmlns:a16="http://schemas.microsoft.com/office/drawing/2014/main" id="{B6F4E542-1E6D-A679-B2C9-291A14DBFADA}"/>
                </a:ext>
              </a:extLst>
            </p:cNvPr>
            <p:cNvSpPr txBox="1"/>
            <p:nvPr/>
          </p:nvSpPr>
          <p:spPr>
            <a:xfrm>
              <a:off x="1216801" y="2377986"/>
              <a:ext cx="6449656" cy="284742"/>
            </a:xfrm>
            <a:prstGeom prst="rect">
              <a:avLst/>
            </a:prstGeom>
            <a:noFill/>
          </p:spPr>
          <p:txBody>
            <a:bodyPr wrap="square" rtlCol="0">
              <a:spAutoFit/>
            </a:bodyPr>
            <a:lstStyle/>
            <a:p>
              <a:pPr algn="ctr"/>
              <a:r>
                <a:rPr lang="zh-CN" altLang="en-US" sz="1867" b="1" dirty="0">
                  <a:latin typeface="苹方-简" panose="020B0400000000000000" pitchFamily="34" charset="-122"/>
                  <a:ea typeface="苹方-简" panose="020B0400000000000000" pitchFamily="34" charset="-122"/>
                  <a:cs typeface="+mn-ea"/>
                </a:rPr>
                <a:t>答辩人：王佳伟  指导教师：袁帅</a:t>
              </a:r>
            </a:p>
          </p:txBody>
        </p:sp>
        <p:sp>
          <p:nvSpPr>
            <p:cNvPr id="21" name="文本框 20">
              <a:extLst>
                <a:ext uri="{FF2B5EF4-FFF2-40B4-BE49-F238E27FC236}">
                  <a16:creationId xmlns:a16="http://schemas.microsoft.com/office/drawing/2014/main" id="{8CBA05D6-AF0C-48E4-24F4-47A0915C625B}"/>
                </a:ext>
              </a:extLst>
            </p:cNvPr>
            <p:cNvSpPr txBox="1"/>
            <p:nvPr/>
          </p:nvSpPr>
          <p:spPr>
            <a:xfrm>
              <a:off x="13135" y="1689844"/>
              <a:ext cx="9062210" cy="577081"/>
            </a:xfrm>
            <a:prstGeom prst="rect">
              <a:avLst/>
            </a:prstGeom>
            <a:noFill/>
          </p:spPr>
          <p:txBody>
            <a:bodyPr wrap="square" rtlCol="0">
              <a:spAutoFit/>
            </a:bodyPr>
            <a:lstStyle/>
            <a:p>
              <a:pPr algn="ctr"/>
              <a:r>
                <a:rPr lang="zh-CN" altLang="zh-CN" sz="4400" b="1" dirty="0">
                  <a:latin typeface="苹方-简 中黑体" panose="020B0600000000000000" pitchFamily="34" charset="-122"/>
                  <a:ea typeface="苹方-简 中黑体" panose="020B0600000000000000" pitchFamily="34" charset="-122"/>
                  <a:cs typeface="+mn-ea"/>
                </a:rPr>
                <a:t>基于扩散模型的深度估计方法</a:t>
              </a:r>
            </a:p>
          </p:txBody>
        </p:sp>
      </p:grpSp>
    </p:spTree>
    <p:extLst>
      <p:ext uri="{BB962C8B-B14F-4D97-AF65-F5344CB8AC3E}">
        <p14:creationId xmlns:p14="http://schemas.microsoft.com/office/powerpoint/2010/main" val="3989798349"/>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5E60C3-E521-A03A-5949-1663D9617398}"/>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B803B2FE-B1FD-C0B2-F389-F8AF8E516BB9}"/>
              </a:ext>
            </a:extLst>
          </p:cNvPr>
          <p:cNvSpPr>
            <a:spLocks noGrp="1"/>
          </p:cNvSpPr>
          <p:nvPr>
            <p:ph type="sldNum" sz="quarter" idx="12"/>
          </p:nvPr>
        </p:nvSpPr>
        <p:spPr/>
        <p:txBody>
          <a:bodyPr/>
          <a:lstStyle/>
          <a:p>
            <a:fld id="{0C913308-F349-4B6D-A68A-DD1791B4A57B}" type="slidenum">
              <a:rPr lang="zh-CN" altLang="en-US" smtClean="0"/>
              <a:t>9</a:t>
            </a:fld>
            <a:endParaRPr lang="zh-CN" altLang="en-US"/>
          </a:p>
        </p:txBody>
      </p:sp>
      <p:sp>
        <p:nvSpPr>
          <p:cNvPr id="63" name="标题 1">
            <a:extLst>
              <a:ext uri="{FF2B5EF4-FFF2-40B4-BE49-F238E27FC236}">
                <a16:creationId xmlns:a16="http://schemas.microsoft.com/office/drawing/2014/main" id="{61BBE1BD-C67E-27D0-3633-D90EAC51718A}"/>
              </a:ext>
            </a:extLst>
          </p:cNvPr>
          <p:cNvSpPr txBox="1">
            <a:spLocks/>
          </p:cNvSpPr>
          <p:nvPr/>
        </p:nvSpPr>
        <p:spPr>
          <a:xfrm>
            <a:off x="457200" y="365129"/>
            <a:ext cx="7239000" cy="700529"/>
          </a:xfrm>
          <a:prstGeom prst="rect">
            <a:avLst/>
          </a:prstGeom>
        </p:spPr>
        <p:txBody>
          <a:bodyPr>
            <a:normAutofit fontScale="60000" lnSpcReduction="20000"/>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altLang="zh-CN" b="1"/>
              <a:t>Maximum</a:t>
            </a:r>
            <a:r>
              <a:rPr lang="en-US" altLang="zh-CN" b="1" spc="-131"/>
              <a:t> </a:t>
            </a:r>
            <a:r>
              <a:rPr lang="en-US" altLang="zh-CN" b="1"/>
              <a:t>Likelihood</a:t>
            </a:r>
            <a:r>
              <a:rPr lang="en-US" altLang="zh-CN" b="1" spc="-115"/>
              <a:t> </a:t>
            </a:r>
            <a:r>
              <a:rPr lang="en-US" altLang="zh-CN" b="1" spc="-11"/>
              <a:t>Estimation</a:t>
            </a:r>
            <a:endParaRPr lang="zh-CN" altLang="en-US" dirty="0"/>
          </a:p>
        </p:txBody>
      </p:sp>
      <p:pic>
        <p:nvPicPr>
          <p:cNvPr id="64" name="object 9">
            <a:extLst>
              <a:ext uri="{FF2B5EF4-FFF2-40B4-BE49-F238E27FC236}">
                <a16:creationId xmlns:a16="http://schemas.microsoft.com/office/drawing/2014/main" id="{47690460-75C5-4C1E-C18D-BE6BC70DD1E6}"/>
              </a:ext>
            </a:extLst>
          </p:cNvPr>
          <p:cNvPicPr/>
          <p:nvPr/>
        </p:nvPicPr>
        <p:blipFill>
          <a:blip r:embed="rId2" cstate="print"/>
          <a:stretch>
            <a:fillRect/>
          </a:stretch>
        </p:blipFill>
        <p:spPr>
          <a:xfrm>
            <a:off x="4078152" y="1363349"/>
            <a:ext cx="4075248" cy="1966103"/>
          </a:xfrm>
          <a:prstGeom prst="rect">
            <a:avLst/>
          </a:prstGeom>
        </p:spPr>
      </p:pic>
      <p:sp>
        <p:nvSpPr>
          <p:cNvPr id="65" name="文本框 64">
            <a:extLst>
              <a:ext uri="{FF2B5EF4-FFF2-40B4-BE49-F238E27FC236}">
                <a16:creationId xmlns:a16="http://schemas.microsoft.com/office/drawing/2014/main" id="{4F96ED02-D083-36AF-663E-63732265625F}"/>
              </a:ext>
            </a:extLst>
          </p:cNvPr>
          <p:cNvSpPr txBox="1"/>
          <p:nvPr/>
        </p:nvSpPr>
        <p:spPr>
          <a:xfrm>
            <a:off x="3180444" y="3434000"/>
            <a:ext cx="5831115" cy="1200329"/>
          </a:xfrm>
          <a:prstGeom prst="rect">
            <a:avLst/>
          </a:prstGeom>
          <a:noFill/>
        </p:spPr>
        <p:txBody>
          <a:bodyPr wrap="square">
            <a:spAutoFit/>
          </a:bodyPr>
          <a:lstStyle/>
          <a:p>
            <a:pPr algn="just"/>
            <a:r>
              <a:rPr lang="zh-CN" altLang="en-US" sz="1800" dirty="0">
                <a:solidFill>
                  <a:srgbClr val="404040"/>
                </a:solidFill>
                <a:latin typeface="Times New Roman" panose="02020603050405020304" pitchFamily="18" charset="0"/>
                <a:ea typeface="苹方-简" panose="020B0400000000000000" pitchFamily="34" charset="-122"/>
              </a:rPr>
              <a:t>最大似然估计（</a:t>
            </a:r>
            <a:r>
              <a:rPr lang="en-US" altLang="zh-CN" sz="1800" dirty="0">
                <a:solidFill>
                  <a:srgbClr val="404040"/>
                </a:solidFill>
                <a:latin typeface="Times New Roman" panose="02020603050405020304" pitchFamily="18" charset="0"/>
                <a:ea typeface="苹方-简" panose="020B0400000000000000" pitchFamily="34" charset="-122"/>
              </a:rPr>
              <a:t>Maximum Likelihood Estimation, MLE</a:t>
            </a:r>
            <a:r>
              <a:rPr lang="zh-CN" altLang="en-US" sz="1800" dirty="0">
                <a:solidFill>
                  <a:srgbClr val="404040"/>
                </a:solidFill>
                <a:latin typeface="Times New Roman" panose="02020603050405020304" pitchFamily="18" charset="0"/>
                <a:ea typeface="苹方-简" panose="020B0400000000000000" pitchFamily="34" charset="-122"/>
              </a:rPr>
              <a:t>）是统计学中用于估计概率模型参数的方法</a:t>
            </a:r>
            <a:r>
              <a:rPr lang="en-US" altLang="zh-CN" sz="1800" dirty="0">
                <a:solidFill>
                  <a:srgbClr val="404040"/>
                </a:solidFill>
                <a:latin typeface="Times New Roman" panose="02020603050405020304" pitchFamily="18" charset="0"/>
                <a:ea typeface="苹方-简" panose="020B0400000000000000" pitchFamily="34" charset="-122"/>
              </a:rPr>
              <a:t>. </a:t>
            </a:r>
            <a:r>
              <a:rPr lang="zh-CN" altLang="en-US" sz="1800" dirty="0">
                <a:solidFill>
                  <a:srgbClr val="404040"/>
                </a:solidFill>
                <a:latin typeface="Times New Roman" panose="02020603050405020304" pitchFamily="18" charset="0"/>
                <a:ea typeface="苹方-简" panose="020B0400000000000000" pitchFamily="34" charset="-122"/>
              </a:rPr>
              <a:t>其核心思想是：</a:t>
            </a:r>
            <a:r>
              <a:rPr lang="zh-CN" altLang="en-US" sz="1800" b="1" dirty="0">
                <a:solidFill>
                  <a:srgbClr val="404040"/>
                </a:solidFill>
                <a:latin typeface="Times New Roman" panose="02020603050405020304" pitchFamily="18" charset="0"/>
                <a:ea typeface="苹方-简" panose="020B0400000000000000" pitchFamily="34" charset="-122"/>
              </a:rPr>
              <a:t>找到一组参数，使得在该参数下，观测数据出现的概率（似然）最大</a:t>
            </a:r>
            <a:r>
              <a:rPr lang="en-US" altLang="zh-CN" sz="1800" dirty="0">
                <a:solidFill>
                  <a:srgbClr val="404040"/>
                </a:solidFill>
                <a:latin typeface="Times New Roman" panose="02020603050405020304" pitchFamily="18" charset="0"/>
                <a:ea typeface="苹方-简" panose="020B0400000000000000" pitchFamily="34" charset="-122"/>
              </a:rPr>
              <a:t>. </a:t>
            </a:r>
            <a:endParaRPr lang="zh-CN" altLang="en-US" sz="1800" dirty="0">
              <a:latin typeface="Times New Roman" panose="02020603050405020304" pitchFamily="18" charset="0"/>
              <a:ea typeface="苹方-简" panose="020B0400000000000000" pitchFamily="34" charset="-122"/>
            </a:endParaRPr>
          </a:p>
        </p:txBody>
      </p:sp>
      <mc:AlternateContent xmlns:mc="http://schemas.openxmlformats.org/markup-compatibility/2006">
        <mc:Choice xmlns:a14="http://schemas.microsoft.com/office/drawing/2010/main" Requires="a14">
          <p:sp>
            <p:nvSpPr>
              <p:cNvPr id="66" name="文本框 65">
                <a:extLst>
                  <a:ext uri="{FF2B5EF4-FFF2-40B4-BE49-F238E27FC236}">
                    <a16:creationId xmlns:a16="http://schemas.microsoft.com/office/drawing/2014/main" id="{6896C736-A0C2-E051-D5D9-EB09BF83F64B}"/>
                  </a:ext>
                </a:extLst>
              </p:cNvPr>
              <p:cNvSpPr txBox="1"/>
              <p:nvPr/>
            </p:nvSpPr>
            <p:spPr>
              <a:xfrm>
                <a:off x="3180444" y="4649444"/>
                <a:ext cx="5831115" cy="1200329"/>
              </a:xfrm>
              <a:prstGeom prst="rect">
                <a:avLst/>
              </a:prstGeom>
              <a:noFill/>
            </p:spPr>
            <p:txBody>
              <a:bodyPr wrap="square" rtlCol="0">
                <a:spAutoFit/>
              </a:bodyPr>
              <a:lstStyle/>
              <a:p>
                <a:pPr algn="just"/>
                <a:r>
                  <a:rPr lang="zh-CN" altLang="en-US" sz="1800" dirty="0">
                    <a:solidFill>
                      <a:srgbClr val="404040"/>
                    </a:solidFill>
                    <a:latin typeface="Times New Roman" panose="02020603050405020304" pitchFamily="18" charset="0"/>
                    <a:ea typeface="苹方-简" panose="020B0400000000000000" pitchFamily="34" charset="-122"/>
                  </a:rPr>
                  <a:t>我们有一个真实数据分布</a:t>
                </a:r>
                <a14:m>
                  <m:oMath xmlns:m="http://schemas.openxmlformats.org/officeDocument/2006/math">
                    <m:sSub>
                      <m:sSubPr>
                        <m:ctrlPr>
                          <a:rPr lang="en-US" altLang="zh-CN" sz="1800">
                            <a:solidFill>
                              <a:srgbClr val="404040"/>
                            </a:solidFill>
                            <a:latin typeface="Times New Roman" panose="02020603050405020304" pitchFamily="18" charset="0"/>
                            <a:ea typeface="苹方-简" panose="020B0400000000000000" pitchFamily="34" charset="-122"/>
                          </a:rPr>
                        </m:ctrlPr>
                      </m:sSubPr>
                      <m:e>
                        <m:r>
                          <a:rPr lang="en-US" altLang="zh-CN" sz="1800">
                            <a:solidFill>
                              <a:srgbClr val="404040"/>
                            </a:solidFill>
                            <a:latin typeface="Times New Roman" panose="02020603050405020304" pitchFamily="18" charset="0"/>
                            <a:ea typeface="苹方-简" panose="020B0400000000000000" pitchFamily="34" charset="-122"/>
                          </a:rPr>
                          <m:t>𝒑</m:t>
                        </m:r>
                      </m:e>
                      <m:sub>
                        <m:r>
                          <a:rPr lang="en-US" altLang="zh-CN" sz="1800">
                            <a:solidFill>
                              <a:srgbClr val="404040"/>
                            </a:solidFill>
                            <a:latin typeface="Times New Roman" panose="02020603050405020304" pitchFamily="18" charset="0"/>
                            <a:ea typeface="苹方-简" panose="020B0400000000000000" pitchFamily="34" charset="-122"/>
                          </a:rPr>
                          <m:t>𝒅𝒂𝒕𝒂</m:t>
                        </m:r>
                      </m:sub>
                    </m:sSub>
                    <m:d>
                      <m:dPr>
                        <m:ctrlPr>
                          <a:rPr lang="en-US" altLang="zh-CN" sz="1800">
                            <a:solidFill>
                              <a:srgbClr val="404040"/>
                            </a:solidFill>
                            <a:latin typeface="Times New Roman" panose="02020603050405020304" pitchFamily="18" charset="0"/>
                            <a:ea typeface="苹方-简" panose="020B0400000000000000" pitchFamily="34" charset="-122"/>
                          </a:rPr>
                        </m:ctrlPr>
                      </m:dPr>
                      <m:e>
                        <m:r>
                          <a:rPr lang="en-US" altLang="zh-CN" sz="1800">
                            <a:solidFill>
                              <a:srgbClr val="404040"/>
                            </a:solidFill>
                            <a:latin typeface="Times New Roman" panose="02020603050405020304" pitchFamily="18" charset="0"/>
                            <a:ea typeface="苹方-简" panose="020B0400000000000000" pitchFamily="34" charset="-122"/>
                          </a:rPr>
                          <m:t>𝒙</m:t>
                        </m:r>
                      </m:e>
                    </m:d>
                  </m:oMath>
                </a14:m>
                <a:r>
                  <a:rPr lang="zh-CN" altLang="en-US" sz="1800" dirty="0">
                    <a:solidFill>
                      <a:srgbClr val="404040"/>
                    </a:solidFill>
                    <a:latin typeface="Times New Roman" panose="02020603050405020304" pitchFamily="18" charset="0"/>
                    <a:ea typeface="苹方-简" panose="020B0400000000000000" pitchFamily="34" charset="-122"/>
                  </a:rPr>
                  <a:t>，但它是未知的（例如某张图像的分布）；我们想要用一个参数化的模型</a:t>
                </a:r>
                <a14:m>
                  <m:oMath xmlns:m="http://schemas.openxmlformats.org/officeDocument/2006/math">
                    <m:sSub>
                      <m:sSubPr>
                        <m:ctrlPr>
                          <a:rPr lang="en-US" altLang="zh-CN" sz="1800">
                            <a:solidFill>
                              <a:srgbClr val="404040"/>
                            </a:solidFill>
                            <a:latin typeface="Times New Roman" panose="02020603050405020304" pitchFamily="18" charset="0"/>
                            <a:ea typeface="苹方-简" panose="020B0400000000000000" pitchFamily="34" charset="-122"/>
                          </a:rPr>
                        </m:ctrlPr>
                      </m:sSubPr>
                      <m:e>
                        <m:r>
                          <a:rPr lang="en-US" altLang="zh-CN" sz="1800">
                            <a:solidFill>
                              <a:srgbClr val="404040"/>
                            </a:solidFill>
                            <a:latin typeface="Times New Roman" panose="02020603050405020304" pitchFamily="18" charset="0"/>
                            <a:ea typeface="苹方-简" panose="020B0400000000000000" pitchFamily="34" charset="-122"/>
                          </a:rPr>
                          <m:t>𝒑</m:t>
                        </m:r>
                      </m:e>
                      <m:sub>
                        <m:r>
                          <a:rPr lang="zh-CN" altLang="en-US" sz="1800">
                            <a:solidFill>
                              <a:srgbClr val="404040"/>
                            </a:solidFill>
                            <a:latin typeface="Times New Roman" panose="02020603050405020304" pitchFamily="18" charset="0"/>
                            <a:ea typeface="苹方-简" panose="020B0400000000000000" pitchFamily="34" charset="-122"/>
                          </a:rPr>
                          <m:t>𝜽</m:t>
                        </m:r>
                      </m:sub>
                    </m:sSub>
                    <m:r>
                      <a:rPr lang="en-US" altLang="zh-CN" sz="1800">
                        <a:solidFill>
                          <a:srgbClr val="404040"/>
                        </a:solidFill>
                        <a:latin typeface="Times New Roman" panose="02020603050405020304" pitchFamily="18" charset="0"/>
                        <a:ea typeface="苹方-简" panose="020B0400000000000000" pitchFamily="34" charset="-122"/>
                      </a:rPr>
                      <m:t>(</m:t>
                    </m:r>
                    <m:r>
                      <a:rPr lang="en-US" altLang="zh-CN" sz="1800">
                        <a:solidFill>
                          <a:srgbClr val="404040"/>
                        </a:solidFill>
                        <a:latin typeface="Times New Roman" panose="02020603050405020304" pitchFamily="18" charset="0"/>
                        <a:ea typeface="苹方-简" panose="020B0400000000000000" pitchFamily="34" charset="-122"/>
                      </a:rPr>
                      <m:t>𝒙</m:t>
                    </m:r>
                    <m:r>
                      <a:rPr lang="en-US" altLang="zh-CN" sz="1800">
                        <a:solidFill>
                          <a:srgbClr val="404040"/>
                        </a:solidFill>
                        <a:latin typeface="Times New Roman" panose="02020603050405020304" pitchFamily="18" charset="0"/>
                        <a:ea typeface="苹方-简" panose="020B0400000000000000" pitchFamily="34" charset="-122"/>
                      </a:rPr>
                      <m:t>)</m:t>
                    </m:r>
                  </m:oMath>
                </a14:m>
                <a:r>
                  <a:rPr lang="zh-CN" altLang="en-US" sz="1800" dirty="0">
                    <a:solidFill>
                      <a:srgbClr val="404040"/>
                    </a:solidFill>
                    <a:latin typeface="Times New Roman" panose="02020603050405020304" pitchFamily="18" charset="0"/>
                    <a:ea typeface="苹方-简" panose="020B0400000000000000" pitchFamily="34" charset="-122"/>
                  </a:rPr>
                  <a:t>作为近似，通过找到最优的参数</a:t>
                </a:r>
                <a14:m>
                  <m:oMath xmlns:m="http://schemas.openxmlformats.org/officeDocument/2006/math">
                    <m:r>
                      <a:rPr lang="zh-CN" altLang="en-US" sz="1800">
                        <a:solidFill>
                          <a:srgbClr val="404040"/>
                        </a:solidFill>
                        <a:latin typeface="Times New Roman" panose="02020603050405020304" pitchFamily="18" charset="0"/>
                        <a:ea typeface="苹方-简" panose="020B0400000000000000" pitchFamily="34" charset="-122"/>
                      </a:rPr>
                      <m:t>𝜃</m:t>
                    </m:r>
                  </m:oMath>
                </a14:m>
                <a:r>
                  <a:rPr lang="zh-CN" altLang="en-US" sz="1800" dirty="0">
                    <a:solidFill>
                      <a:srgbClr val="404040"/>
                    </a:solidFill>
                    <a:latin typeface="Times New Roman" panose="02020603050405020304" pitchFamily="18" charset="0"/>
                    <a:ea typeface="苹方-简" panose="020B0400000000000000" pitchFamily="34" charset="-122"/>
                  </a:rPr>
                  <a:t>来使得</a:t>
                </a:r>
                <a14:m>
                  <m:oMath xmlns:m="http://schemas.openxmlformats.org/officeDocument/2006/math">
                    <m:sSub>
                      <m:sSubPr>
                        <m:ctrlPr>
                          <a:rPr lang="en-US" altLang="zh-CN" sz="1800">
                            <a:solidFill>
                              <a:srgbClr val="404040"/>
                            </a:solidFill>
                            <a:latin typeface="Times New Roman" panose="02020603050405020304" pitchFamily="18" charset="0"/>
                            <a:ea typeface="苹方-简" panose="020B0400000000000000" pitchFamily="34" charset="-122"/>
                          </a:rPr>
                        </m:ctrlPr>
                      </m:sSubPr>
                      <m:e>
                        <m:r>
                          <a:rPr lang="en-US" altLang="zh-CN" sz="1800">
                            <a:solidFill>
                              <a:srgbClr val="404040"/>
                            </a:solidFill>
                            <a:latin typeface="Times New Roman" panose="02020603050405020304" pitchFamily="18" charset="0"/>
                            <a:ea typeface="苹方-简" panose="020B0400000000000000" pitchFamily="34" charset="-122"/>
                          </a:rPr>
                          <m:t>𝒑</m:t>
                        </m:r>
                      </m:e>
                      <m:sub>
                        <m:r>
                          <a:rPr lang="zh-CN" altLang="en-US" sz="1800">
                            <a:solidFill>
                              <a:srgbClr val="404040"/>
                            </a:solidFill>
                            <a:latin typeface="Times New Roman" panose="02020603050405020304" pitchFamily="18" charset="0"/>
                            <a:ea typeface="苹方-简" panose="020B0400000000000000" pitchFamily="34" charset="-122"/>
                          </a:rPr>
                          <m:t>𝜽</m:t>
                        </m:r>
                      </m:sub>
                    </m:sSub>
                    <m:r>
                      <a:rPr lang="en-US" altLang="zh-CN" sz="1800">
                        <a:solidFill>
                          <a:srgbClr val="404040"/>
                        </a:solidFill>
                        <a:latin typeface="Times New Roman" panose="02020603050405020304" pitchFamily="18" charset="0"/>
                        <a:ea typeface="苹方-简" panose="020B0400000000000000" pitchFamily="34" charset="-122"/>
                      </a:rPr>
                      <m:t>(</m:t>
                    </m:r>
                    <m:r>
                      <a:rPr lang="en-US" altLang="zh-CN" sz="1800">
                        <a:solidFill>
                          <a:srgbClr val="404040"/>
                        </a:solidFill>
                        <a:latin typeface="Times New Roman" panose="02020603050405020304" pitchFamily="18" charset="0"/>
                        <a:ea typeface="苹方-简" panose="020B0400000000000000" pitchFamily="34" charset="-122"/>
                      </a:rPr>
                      <m:t>𝒙</m:t>
                    </m:r>
                    <m:r>
                      <a:rPr lang="en-US" altLang="zh-CN" sz="1800">
                        <a:solidFill>
                          <a:srgbClr val="404040"/>
                        </a:solidFill>
                        <a:latin typeface="Times New Roman" panose="02020603050405020304" pitchFamily="18" charset="0"/>
                        <a:ea typeface="苹方-简" panose="020B0400000000000000" pitchFamily="34" charset="-122"/>
                      </a:rPr>
                      <m:t>)</m:t>
                    </m:r>
                  </m:oMath>
                </a14:m>
                <a:r>
                  <a:rPr lang="zh-CN" altLang="en-US" sz="1800" dirty="0">
                    <a:solidFill>
                      <a:srgbClr val="404040"/>
                    </a:solidFill>
                    <a:latin typeface="Times New Roman" panose="02020603050405020304" pitchFamily="18" charset="0"/>
                    <a:ea typeface="苹方-简" panose="020B0400000000000000" pitchFamily="34" charset="-122"/>
                  </a:rPr>
                  <a:t>尽可能拟合</a:t>
                </a:r>
                <a14:m>
                  <m:oMath xmlns:m="http://schemas.openxmlformats.org/officeDocument/2006/math">
                    <m:sSub>
                      <m:sSubPr>
                        <m:ctrlPr>
                          <a:rPr lang="en-US" altLang="zh-CN" sz="1800">
                            <a:solidFill>
                              <a:srgbClr val="404040"/>
                            </a:solidFill>
                            <a:latin typeface="Times New Roman" panose="02020603050405020304" pitchFamily="18" charset="0"/>
                            <a:ea typeface="苹方-简" panose="020B0400000000000000" pitchFamily="34" charset="-122"/>
                          </a:rPr>
                        </m:ctrlPr>
                      </m:sSubPr>
                      <m:e>
                        <m:r>
                          <a:rPr lang="en-US" altLang="zh-CN" sz="1800">
                            <a:solidFill>
                              <a:srgbClr val="404040"/>
                            </a:solidFill>
                            <a:latin typeface="Times New Roman" panose="02020603050405020304" pitchFamily="18" charset="0"/>
                            <a:ea typeface="苹方-简" panose="020B0400000000000000" pitchFamily="34" charset="-122"/>
                          </a:rPr>
                          <m:t>𝒑</m:t>
                        </m:r>
                      </m:e>
                      <m:sub>
                        <m:r>
                          <a:rPr lang="en-US" altLang="zh-CN" sz="1800">
                            <a:solidFill>
                              <a:srgbClr val="404040"/>
                            </a:solidFill>
                            <a:latin typeface="Times New Roman" panose="02020603050405020304" pitchFamily="18" charset="0"/>
                            <a:ea typeface="苹方-简" panose="020B0400000000000000" pitchFamily="34" charset="-122"/>
                          </a:rPr>
                          <m:t>𝒅𝒂𝒕𝒂</m:t>
                        </m:r>
                      </m:sub>
                    </m:sSub>
                    <m:d>
                      <m:dPr>
                        <m:ctrlPr>
                          <a:rPr lang="en-US" altLang="zh-CN" sz="1800">
                            <a:solidFill>
                              <a:srgbClr val="404040"/>
                            </a:solidFill>
                            <a:latin typeface="Times New Roman" panose="02020603050405020304" pitchFamily="18" charset="0"/>
                            <a:ea typeface="苹方-简" panose="020B0400000000000000" pitchFamily="34" charset="-122"/>
                          </a:rPr>
                        </m:ctrlPr>
                      </m:dPr>
                      <m:e>
                        <m:r>
                          <a:rPr lang="en-US" altLang="zh-CN" sz="1800">
                            <a:solidFill>
                              <a:srgbClr val="404040"/>
                            </a:solidFill>
                            <a:latin typeface="Times New Roman" panose="02020603050405020304" pitchFamily="18" charset="0"/>
                            <a:ea typeface="苹方-简" panose="020B0400000000000000" pitchFamily="34" charset="-122"/>
                          </a:rPr>
                          <m:t>𝒙</m:t>
                        </m:r>
                      </m:e>
                    </m:d>
                  </m:oMath>
                </a14:m>
                <a:endParaRPr lang="zh-CN" altLang="en-US" sz="1800" dirty="0">
                  <a:solidFill>
                    <a:srgbClr val="404040"/>
                  </a:solidFill>
                  <a:latin typeface="Times New Roman" panose="02020603050405020304" pitchFamily="18" charset="0"/>
                  <a:ea typeface="苹方-简" panose="020B0400000000000000" pitchFamily="34" charset="-122"/>
                </a:endParaRPr>
              </a:p>
            </p:txBody>
          </p:sp>
        </mc:Choice>
        <mc:Fallback>
          <p:sp>
            <p:nvSpPr>
              <p:cNvPr id="66" name="文本框 65">
                <a:extLst>
                  <a:ext uri="{FF2B5EF4-FFF2-40B4-BE49-F238E27FC236}">
                    <a16:creationId xmlns:a16="http://schemas.microsoft.com/office/drawing/2014/main" id="{6896C736-A0C2-E051-D5D9-EB09BF83F64B}"/>
                  </a:ext>
                </a:extLst>
              </p:cNvPr>
              <p:cNvSpPr txBox="1">
                <a:spLocks noRot="1" noChangeAspect="1" noMove="1" noResize="1" noEditPoints="1" noAdjustHandles="1" noChangeArrowheads="1" noChangeShapeType="1" noTextEdit="1"/>
              </p:cNvSpPr>
              <p:nvPr/>
            </p:nvSpPr>
            <p:spPr>
              <a:xfrm>
                <a:off x="3180444" y="4649444"/>
                <a:ext cx="5831115" cy="1200329"/>
              </a:xfrm>
              <a:prstGeom prst="rect">
                <a:avLst/>
              </a:prstGeom>
              <a:blipFill>
                <a:blip r:embed="rId3"/>
                <a:stretch>
                  <a:fillRect l="-941" t="-3046" r="-837" b="-76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9112819"/>
      </p:ext>
    </p:extLst>
  </p:cSld>
  <p:clrMapOvr>
    <a:masterClrMapping/>
  </p:clrMapOvr>
  <mc:AlternateContent xmlns:mc="http://schemas.openxmlformats.org/markup-compatibility/2006">
    <mc:Choice xmlns:p159="http://schemas.microsoft.com/office/powerpoint/2015/09/main" Requires="p159">
      <p:transition spd="slow" advTm="3000">
        <p159:morph option="byObject"/>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981CE-663B-EF32-E95A-5774FBD35475}"/>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044A4F3C-0857-92E2-1E2C-7747CE75A98C}"/>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946A889E-8AF9-A9D4-A7A6-6AE0517A8D76}"/>
              </a:ext>
            </a:extLst>
          </p:cNvPr>
          <p:cNvSpPr>
            <a:spLocks noGrp="1"/>
          </p:cNvSpPr>
          <p:nvPr>
            <p:ph type="sldNum" sz="quarter" idx="12"/>
          </p:nvPr>
        </p:nvSpPr>
        <p:spPr/>
        <p:txBody>
          <a:bodyPr/>
          <a:lstStyle/>
          <a:p>
            <a:fld id="{0C913308-F349-4B6D-A68A-DD1791B4A57B}" type="slidenum">
              <a:rPr lang="zh-CN" altLang="en-US" smtClean="0"/>
              <a:t>10</a:t>
            </a:fld>
            <a:endParaRPr lang="zh-CN" altLang="en-US"/>
          </a:p>
        </p:txBody>
      </p:sp>
      <p:pic>
        <p:nvPicPr>
          <p:cNvPr id="5" name="object 3">
            <a:extLst>
              <a:ext uri="{FF2B5EF4-FFF2-40B4-BE49-F238E27FC236}">
                <a16:creationId xmlns:a16="http://schemas.microsoft.com/office/drawing/2014/main" id="{D3B375F8-923C-200A-687E-2B9B34B3E4A4}"/>
              </a:ext>
            </a:extLst>
          </p:cNvPr>
          <p:cNvPicPr/>
          <p:nvPr/>
        </p:nvPicPr>
        <p:blipFill>
          <a:blip r:embed="rId2" cstate="print"/>
          <a:stretch>
            <a:fillRect/>
          </a:stretch>
        </p:blipFill>
        <p:spPr>
          <a:xfrm>
            <a:off x="2377829" y="2543951"/>
            <a:ext cx="229705" cy="169428"/>
          </a:xfrm>
          <a:prstGeom prst="rect">
            <a:avLst/>
          </a:prstGeom>
        </p:spPr>
      </p:pic>
      <p:grpSp>
        <p:nvGrpSpPr>
          <p:cNvPr id="6" name="object 4">
            <a:extLst>
              <a:ext uri="{FF2B5EF4-FFF2-40B4-BE49-F238E27FC236}">
                <a16:creationId xmlns:a16="http://schemas.microsoft.com/office/drawing/2014/main" id="{7B4BC295-2563-5B2E-3EDD-D8EF2D129C73}"/>
              </a:ext>
            </a:extLst>
          </p:cNvPr>
          <p:cNvGrpSpPr/>
          <p:nvPr/>
        </p:nvGrpSpPr>
        <p:grpSpPr>
          <a:xfrm>
            <a:off x="4206613" y="2543952"/>
            <a:ext cx="356871" cy="168275"/>
            <a:chOff x="4206611" y="2543949"/>
            <a:chExt cx="356870" cy="168275"/>
          </a:xfrm>
        </p:grpSpPr>
        <p:pic>
          <p:nvPicPr>
            <p:cNvPr id="7" name="object 5">
              <a:extLst>
                <a:ext uri="{FF2B5EF4-FFF2-40B4-BE49-F238E27FC236}">
                  <a16:creationId xmlns:a16="http://schemas.microsoft.com/office/drawing/2014/main" id="{58CC7C87-56AD-B326-6FAF-57CF8E87F045}"/>
                </a:ext>
              </a:extLst>
            </p:cNvPr>
            <p:cNvPicPr/>
            <p:nvPr/>
          </p:nvPicPr>
          <p:blipFill>
            <a:blip r:embed="rId3" cstate="print"/>
            <a:stretch>
              <a:fillRect/>
            </a:stretch>
          </p:blipFill>
          <p:spPr>
            <a:xfrm>
              <a:off x="4206611" y="2543949"/>
              <a:ext cx="202565" cy="167844"/>
            </a:xfrm>
            <a:prstGeom prst="rect">
              <a:avLst/>
            </a:prstGeom>
          </p:spPr>
        </p:pic>
        <p:sp>
          <p:nvSpPr>
            <p:cNvPr id="8" name="object 6">
              <a:extLst>
                <a:ext uri="{FF2B5EF4-FFF2-40B4-BE49-F238E27FC236}">
                  <a16:creationId xmlns:a16="http://schemas.microsoft.com/office/drawing/2014/main" id="{394D5AE3-9BE9-392B-538C-0EE00D709B5E}"/>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9" name="object 7">
            <a:extLst>
              <a:ext uri="{FF2B5EF4-FFF2-40B4-BE49-F238E27FC236}">
                <a16:creationId xmlns:a16="http://schemas.microsoft.com/office/drawing/2014/main" id="{127DD8E4-F815-6B48-123F-00867731A410}"/>
              </a:ext>
            </a:extLst>
          </p:cNvPr>
          <p:cNvPicPr/>
          <p:nvPr/>
        </p:nvPicPr>
        <p:blipFill>
          <a:blip r:embed="rId4" cstate="print"/>
          <a:stretch>
            <a:fillRect/>
          </a:stretch>
        </p:blipFill>
        <p:spPr>
          <a:xfrm>
            <a:off x="4609344" y="2598579"/>
            <a:ext cx="64344" cy="110840"/>
          </a:xfrm>
          <a:prstGeom prst="rect">
            <a:avLst/>
          </a:prstGeom>
        </p:spPr>
      </p:pic>
      <p:pic>
        <p:nvPicPr>
          <p:cNvPr id="10" name="object 8">
            <a:extLst>
              <a:ext uri="{FF2B5EF4-FFF2-40B4-BE49-F238E27FC236}">
                <a16:creationId xmlns:a16="http://schemas.microsoft.com/office/drawing/2014/main" id="{E1C21A9E-5341-A427-A98B-09DDAB0099C7}"/>
              </a:ext>
            </a:extLst>
          </p:cNvPr>
          <p:cNvPicPr/>
          <p:nvPr/>
        </p:nvPicPr>
        <p:blipFill>
          <a:blip r:embed="rId5" cstate="print"/>
          <a:stretch>
            <a:fillRect/>
          </a:stretch>
        </p:blipFill>
        <p:spPr>
          <a:xfrm>
            <a:off x="7609401" y="2542980"/>
            <a:ext cx="200371" cy="168453"/>
          </a:xfrm>
          <a:prstGeom prst="rect">
            <a:avLst/>
          </a:prstGeom>
        </p:spPr>
      </p:pic>
      <p:sp>
        <p:nvSpPr>
          <p:cNvPr id="11" name="object 9">
            <a:extLst>
              <a:ext uri="{FF2B5EF4-FFF2-40B4-BE49-F238E27FC236}">
                <a16:creationId xmlns:a16="http://schemas.microsoft.com/office/drawing/2014/main" id="{33577311-3F6D-6408-004E-43E388A65DE1}"/>
              </a:ext>
            </a:extLst>
          </p:cNvPr>
          <p:cNvSpPr/>
          <p:nvPr/>
        </p:nvSpPr>
        <p:spPr>
          <a:xfrm>
            <a:off x="855171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12" name="object 10">
            <a:extLst>
              <a:ext uri="{FF2B5EF4-FFF2-40B4-BE49-F238E27FC236}">
                <a16:creationId xmlns:a16="http://schemas.microsoft.com/office/drawing/2014/main" id="{6E688364-8F62-B123-60C3-A8849D71D316}"/>
              </a:ext>
            </a:extLst>
          </p:cNvPr>
          <p:cNvSpPr/>
          <p:nvPr/>
        </p:nvSpPr>
        <p:spPr>
          <a:xfrm>
            <a:off x="8630043"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13" name="object 11">
            <a:extLst>
              <a:ext uri="{FF2B5EF4-FFF2-40B4-BE49-F238E27FC236}">
                <a16:creationId xmlns:a16="http://schemas.microsoft.com/office/drawing/2014/main" id="{436F7E5A-69F7-7267-9D45-B6D4B8FBFF9B}"/>
              </a:ext>
            </a:extLst>
          </p:cNvPr>
          <p:cNvSpPr/>
          <p:nvPr/>
        </p:nvSpPr>
        <p:spPr>
          <a:xfrm>
            <a:off x="870917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14" name="object 12">
            <a:extLst>
              <a:ext uri="{FF2B5EF4-FFF2-40B4-BE49-F238E27FC236}">
                <a16:creationId xmlns:a16="http://schemas.microsoft.com/office/drawing/2014/main" id="{A23346A0-638B-8DA9-45E9-C461B79E747E}"/>
              </a:ext>
            </a:extLst>
          </p:cNvPr>
          <p:cNvPicPr/>
          <p:nvPr/>
        </p:nvPicPr>
        <p:blipFill>
          <a:blip r:embed="rId6" cstate="print"/>
          <a:stretch>
            <a:fillRect/>
          </a:stretch>
        </p:blipFill>
        <p:spPr>
          <a:xfrm>
            <a:off x="9523801" y="2543951"/>
            <a:ext cx="262473" cy="165471"/>
          </a:xfrm>
          <a:prstGeom prst="rect">
            <a:avLst/>
          </a:prstGeom>
        </p:spPr>
      </p:pic>
      <p:pic>
        <p:nvPicPr>
          <p:cNvPr id="15" name="object 13">
            <a:extLst>
              <a:ext uri="{FF2B5EF4-FFF2-40B4-BE49-F238E27FC236}">
                <a16:creationId xmlns:a16="http://schemas.microsoft.com/office/drawing/2014/main" id="{05D3642B-8E39-4081-7C52-93BF389DF4BA}"/>
              </a:ext>
            </a:extLst>
          </p:cNvPr>
          <p:cNvPicPr/>
          <p:nvPr/>
        </p:nvPicPr>
        <p:blipFill>
          <a:blip r:embed="rId7" cstate="print">
            <a:extLst>
              <a:ext uri="{28A0092B-C50C-407E-A947-70E740481C1C}">
                <a14:useLocalDpi xmlns:a14="http://schemas.microsoft.com/office/drawing/2010/main" val="0"/>
              </a:ext>
            </a:extLst>
          </a:blip>
          <a:srcRect/>
          <a:stretch/>
        </p:blipFill>
        <p:spPr>
          <a:xfrm>
            <a:off x="1990347" y="1456183"/>
            <a:ext cx="960119" cy="960119"/>
          </a:xfrm>
          <a:prstGeom prst="rect">
            <a:avLst/>
          </a:prstGeom>
        </p:spPr>
      </p:pic>
      <p:pic>
        <p:nvPicPr>
          <p:cNvPr id="16" name="object 14">
            <a:extLst>
              <a:ext uri="{FF2B5EF4-FFF2-40B4-BE49-F238E27FC236}">
                <a16:creationId xmlns:a16="http://schemas.microsoft.com/office/drawing/2014/main" id="{C355F6CF-18AE-0457-BD60-98B04EFDAF67}"/>
              </a:ext>
            </a:extLst>
          </p:cNvPr>
          <p:cNvPicPr/>
          <p:nvPr/>
        </p:nvPicPr>
        <p:blipFill>
          <a:blip r:embed="rId8" cstate="print">
            <a:extLst>
              <a:ext uri="{28A0092B-C50C-407E-A947-70E740481C1C}">
                <a14:useLocalDpi xmlns:a14="http://schemas.microsoft.com/office/drawing/2010/main" val="0"/>
              </a:ext>
            </a:extLst>
          </a:blip>
          <a:srcRect/>
          <a:stretch/>
        </p:blipFill>
        <p:spPr>
          <a:xfrm>
            <a:off x="3936494" y="1456183"/>
            <a:ext cx="960119" cy="960119"/>
          </a:xfrm>
          <a:prstGeom prst="rect">
            <a:avLst/>
          </a:prstGeom>
        </p:spPr>
      </p:pic>
      <p:pic>
        <p:nvPicPr>
          <p:cNvPr id="17" name="object 15">
            <a:extLst>
              <a:ext uri="{FF2B5EF4-FFF2-40B4-BE49-F238E27FC236}">
                <a16:creationId xmlns:a16="http://schemas.microsoft.com/office/drawing/2014/main" id="{7C0A4FB1-1DFC-C59F-EE2A-5253FF461E65}"/>
              </a:ext>
            </a:extLst>
          </p:cNvPr>
          <p:cNvPicPr/>
          <p:nvPr/>
        </p:nvPicPr>
        <p:blipFill>
          <a:blip r:embed="rId9" cstate="print">
            <a:extLst>
              <a:ext uri="{28A0092B-C50C-407E-A947-70E740481C1C}">
                <a14:useLocalDpi xmlns:a14="http://schemas.microsoft.com/office/drawing/2010/main" val="0"/>
              </a:ext>
            </a:extLst>
          </a:blip>
          <a:srcRect/>
          <a:stretch/>
        </p:blipFill>
        <p:spPr>
          <a:xfrm>
            <a:off x="7205473" y="1455421"/>
            <a:ext cx="961643" cy="961643"/>
          </a:xfrm>
          <a:prstGeom prst="rect">
            <a:avLst/>
          </a:prstGeom>
        </p:spPr>
      </p:pic>
      <p:pic>
        <p:nvPicPr>
          <p:cNvPr id="18" name="object 16">
            <a:extLst>
              <a:ext uri="{FF2B5EF4-FFF2-40B4-BE49-F238E27FC236}">
                <a16:creationId xmlns:a16="http://schemas.microsoft.com/office/drawing/2014/main" id="{DD9B39C6-59AC-AECC-57A2-604F160E9E56}"/>
              </a:ext>
            </a:extLst>
          </p:cNvPr>
          <p:cNvPicPr/>
          <p:nvPr/>
        </p:nvPicPr>
        <p:blipFill>
          <a:blip r:embed="rId10" cstate="print">
            <a:extLst>
              <a:ext uri="{28A0092B-C50C-407E-A947-70E740481C1C}">
                <a14:useLocalDpi xmlns:a14="http://schemas.microsoft.com/office/drawing/2010/main" val="0"/>
              </a:ext>
            </a:extLst>
          </a:blip>
          <a:srcRect/>
          <a:stretch/>
        </p:blipFill>
        <p:spPr>
          <a:xfrm>
            <a:off x="9151621" y="1455421"/>
            <a:ext cx="961643" cy="961643"/>
          </a:xfrm>
          <a:prstGeom prst="rect">
            <a:avLst/>
          </a:prstGeom>
        </p:spPr>
      </p:pic>
      <p:sp>
        <p:nvSpPr>
          <p:cNvPr id="19" name="object 17">
            <a:extLst>
              <a:ext uri="{FF2B5EF4-FFF2-40B4-BE49-F238E27FC236}">
                <a16:creationId xmlns:a16="http://schemas.microsoft.com/office/drawing/2014/main" id="{5E7B5B98-1C0F-162E-755C-830867F30EA7}"/>
              </a:ext>
            </a:extLst>
          </p:cNvPr>
          <p:cNvSpPr txBox="1"/>
          <p:nvPr/>
        </p:nvSpPr>
        <p:spPr>
          <a:xfrm>
            <a:off x="1257429" y="1771269"/>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20" name="object 18">
            <a:extLst>
              <a:ext uri="{FF2B5EF4-FFF2-40B4-BE49-F238E27FC236}">
                <a16:creationId xmlns:a16="http://schemas.microsoft.com/office/drawing/2014/main" id="{6A0C5AA4-76F6-748F-48B0-723767A50922}"/>
              </a:ext>
            </a:extLst>
          </p:cNvPr>
          <p:cNvSpPr txBox="1"/>
          <p:nvPr/>
        </p:nvSpPr>
        <p:spPr>
          <a:xfrm>
            <a:off x="10359645" y="1771269"/>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21" name="object 19">
            <a:extLst>
              <a:ext uri="{FF2B5EF4-FFF2-40B4-BE49-F238E27FC236}">
                <a16:creationId xmlns:a16="http://schemas.microsoft.com/office/drawing/2014/main" id="{D7DF1C6C-4E73-9199-4628-88E4AF2D0905}"/>
              </a:ext>
            </a:extLst>
          </p:cNvPr>
          <p:cNvSpPr/>
          <p:nvPr/>
        </p:nvSpPr>
        <p:spPr>
          <a:xfrm>
            <a:off x="5278375" y="1885446"/>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22" name="object 20">
            <a:extLst>
              <a:ext uri="{FF2B5EF4-FFF2-40B4-BE49-F238E27FC236}">
                <a16:creationId xmlns:a16="http://schemas.microsoft.com/office/drawing/2014/main" id="{671AE3F5-0D1E-F1D1-4EC7-8F7818186783}"/>
              </a:ext>
            </a:extLst>
          </p:cNvPr>
          <p:cNvSpPr/>
          <p:nvPr/>
        </p:nvSpPr>
        <p:spPr>
          <a:xfrm>
            <a:off x="8811009" y="1885317"/>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3" name="object 21">
            <a:extLst>
              <a:ext uri="{FF2B5EF4-FFF2-40B4-BE49-F238E27FC236}">
                <a16:creationId xmlns:a16="http://schemas.microsoft.com/office/drawing/2014/main" id="{CE8BAE1D-2112-4584-F25C-82D67782F631}"/>
              </a:ext>
            </a:extLst>
          </p:cNvPr>
          <p:cNvSpPr/>
          <p:nvPr/>
        </p:nvSpPr>
        <p:spPr>
          <a:xfrm>
            <a:off x="8245605" y="1937767"/>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24" name="object 22">
            <a:extLst>
              <a:ext uri="{FF2B5EF4-FFF2-40B4-BE49-F238E27FC236}">
                <a16:creationId xmlns:a16="http://schemas.microsoft.com/office/drawing/2014/main" id="{A27D795D-E753-CD5A-1D1F-93C5CFD609E3}"/>
              </a:ext>
            </a:extLst>
          </p:cNvPr>
          <p:cNvSpPr/>
          <p:nvPr/>
        </p:nvSpPr>
        <p:spPr>
          <a:xfrm>
            <a:off x="3333535"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25" name="object 23">
            <a:extLst>
              <a:ext uri="{FF2B5EF4-FFF2-40B4-BE49-F238E27FC236}">
                <a16:creationId xmlns:a16="http://schemas.microsoft.com/office/drawing/2014/main" id="{4DD10507-DE18-F99B-AB5A-2AF11D709255}"/>
              </a:ext>
            </a:extLst>
          </p:cNvPr>
          <p:cNvSpPr/>
          <p:nvPr/>
        </p:nvSpPr>
        <p:spPr>
          <a:xfrm>
            <a:off x="3411867"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26" name="object 24">
            <a:extLst>
              <a:ext uri="{FF2B5EF4-FFF2-40B4-BE49-F238E27FC236}">
                <a16:creationId xmlns:a16="http://schemas.microsoft.com/office/drawing/2014/main" id="{373FD713-75E1-0464-B7A1-7EF2C971C38A}"/>
              </a:ext>
            </a:extLst>
          </p:cNvPr>
          <p:cNvSpPr/>
          <p:nvPr/>
        </p:nvSpPr>
        <p:spPr>
          <a:xfrm>
            <a:off x="3490995"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27" name="object 25">
            <a:extLst>
              <a:ext uri="{FF2B5EF4-FFF2-40B4-BE49-F238E27FC236}">
                <a16:creationId xmlns:a16="http://schemas.microsoft.com/office/drawing/2014/main" id="{AD792C85-B862-33E9-2611-EA49BFDCB8F9}"/>
              </a:ext>
            </a:extLst>
          </p:cNvPr>
          <p:cNvSpPr/>
          <p:nvPr/>
        </p:nvSpPr>
        <p:spPr>
          <a:xfrm>
            <a:off x="3592831" y="1885317"/>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8" name="object 26">
            <a:extLst>
              <a:ext uri="{FF2B5EF4-FFF2-40B4-BE49-F238E27FC236}">
                <a16:creationId xmlns:a16="http://schemas.microsoft.com/office/drawing/2014/main" id="{BF631DF5-2157-45F3-BC8F-8D46EBB4AC57}"/>
              </a:ext>
            </a:extLst>
          </p:cNvPr>
          <p:cNvSpPr/>
          <p:nvPr/>
        </p:nvSpPr>
        <p:spPr>
          <a:xfrm>
            <a:off x="3027429" y="1937767"/>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29" name="object 33">
            <a:extLst>
              <a:ext uri="{FF2B5EF4-FFF2-40B4-BE49-F238E27FC236}">
                <a16:creationId xmlns:a16="http://schemas.microsoft.com/office/drawing/2014/main" id="{046B36D2-2F2E-63CD-3996-69E4AD199657}"/>
              </a:ext>
            </a:extLst>
          </p:cNvPr>
          <p:cNvGrpSpPr/>
          <p:nvPr/>
        </p:nvGrpSpPr>
        <p:grpSpPr>
          <a:xfrm>
            <a:off x="3137918" y="1168910"/>
            <a:ext cx="586740" cy="581025"/>
            <a:chOff x="3137916" y="1168908"/>
            <a:chExt cx="586740" cy="581025"/>
          </a:xfrm>
        </p:grpSpPr>
        <p:pic>
          <p:nvPicPr>
            <p:cNvPr id="30" name="object 34">
              <a:extLst>
                <a:ext uri="{FF2B5EF4-FFF2-40B4-BE49-F238E27FC236}">
                  <a16:creationId xmlns:a16="http://schemas.microsoft.com/office/drawing/2014/main" id="{944C1520-F7F9-0B4D-4CDC-D836AAF2B900}"/>
                </a:ext>
              </a:extLst>
            </p:cNvPr>
            <p:cNvPicPr/>
            <p:nvPr/>
          </p:nvPicPr>
          <p:blipFill>
            <a:blip r:embed="rId11" cstate="print"/>
            <a:stretch>
              <a:fillRect/>
            </a:stretch>
          </p:blipFill>
          <p:spPr>
            <a:xfrm>
              <a:off x="3141934" y="1170849"/>
              <a:ext cx="574683" cy="570664"/>
            </a:xfrm>
            <a:prstGeom prst="rect">
              <a:avLst/>
            </a:prstGeom>
          </p:spPr>
        </p:pic>
        <p:sp>
          <p:nvSpPr>
            <p:cNvPr id="31" name="object 35">
              <a:extLst>
                <a:ext uri="{FF2B5EF4-FFF2-40B4-BE49-F238E27FC236}">
                  <a16:creationId xmlns:a16="http://schemas.microsoft.com/office/drawing/2014/main" id="{B0324FFA-F276-08EF-C9E8-7DAA6322E696}"/>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2" name="object 36">
              <a:extLst>
                <a:ext uri="{FF2B5EF4-FFF2-40B4-BE49-F238E27FC236}">
                  <a16:creationId xmlns:a16="http://schemas.microsoft.com/office/drawing/2014/main" id="{7F35E9CE-C5E9-E1EA-3C91-898E0AB0715B}"/>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33" name="object 37">
              <a:extLst>
                <a:ext uri="{FF2B5EF4-FFF2-40B4-BE49-F238E27FC236}">
                  <a16:creationId xmlns:a16="http://schemas.microsoft.com/office/drawing/2014/main" id="{90141053-59C9-8198-B39D-741A9830BDC4}"/>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34" name="object 38">
            <a:extLst>
              <a:ext uri="{FF2B5EF4-FFF2-40B4-BE49-F238E27FC236}">
                <a16:creationId xmlns:a16="http://schemas.microsoft.com/office/drawing/2014/main" id="{A47455D4-70AC-1003-B93F-05A3D778CCA5}"/>
              </a:ext>
            </a:extLst>
          </p:cNvPr>
          <p:cNvGrpSpPr/>
          <p:nvPr/>
        </p:nvGrpSpPr>
        <p:grpSpPr>
          <a:xfrm>
            <a:off x="8377430" y="1168910"/>
            <a:ext cx="586740" cy="581025"/>
            <a:chOff x="8377428" y="1168908"/>
            <a:chExt cx="586740" cy="581025"/>
          </a:xfrm>
        </p:grpSpPr>
        <p:pic>
          <p:nvPicPr>
            <p:cNvPr id="35" name="object 39">
              <a:extLst>
                <a:ext uri="{FF2B5EF4-FFF2-40B4-BE49-F238E27FC236}">
                  <a16:creationId xmlns:a16="http://schemas.microsoft.com/office/drawing/2014/main" id="{98742596-EA2A-E167-7ED3-3419BCB237BA}"/>
                </a:ext>
              </a:extLst>
            </p:cNvPr>
            <p:cNvPicPr/>
            <p:nvPr/>
          </p:nvPicPr>
          <p:blipFill>
            <a:blip r:embed="rId11" cstate="print"/>
            <a:stretch>
              <a:fillRect/>
            </a:stretch>
          </p:blipFill>
          <p:spPr>
            <a:xfrm>
              <a:off x="8381446" y="1170849"/>
              <a:ext cx="574683" cy="570664"/>
            </a:xfrm>
            <a:prstGeom prst="rect">
              <a:avLst/>
            </a:prstGeom>
          </p:spPr>
        </p:pic>
        <p:sp>
          <p:nvSpPr>
            <p:cNvPr id="36" name="object 40">
              <a:extLst>
                <a:ext uri="{FF2B5EF4-FFF2-40B4-BE49-F238E27FC236}">
                  <a16:creationId xmlns:a16="http://schemas.microsoft.com/office/drawing/2014/main" id="{4E5E956B-A59F-EBCE-B048-0DC7FCF8DE7F}"/>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7" name="object 41">
              <a:extLst>
                <a:ext uri="{FF2B5EF4-FFF2-40B4-BE49-F238E27FC236}">
                  <a16:creationId xmlns:a16="http://schemas.microsoft.com/office/drawing/2014/main" id="{3B77AE80-6718-D140-CCFD-B47076F5AD8F}"/>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38" name="object 42">
              <a:extLst>
                <a:ext uri="{FF2B5EF4-FFF2-40B4-BE49-F238E27FC236}">
                  <a16:creationId xmlns:a16="http://schemas.microsoft.com/office/drawing/2014/main" id="{359E0F29-E465-2579-B57B-DCDEC987E19C}"/>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39" name="object 43">
            <a:extLst>
              <a:ext uri="{FF2B5EF4-FFF2-40B4-BE49-F238E27FC236}">
                <a16:creationId xmlns:a16="http://schemas.microsoft.com/office/drawing/2014/main" id="{36BCAC7D-49E8-D1EC-3FD1-C6AF8A027840}"/>
              </a:ext>
            </a:extLst>
          </p:cNvPr>
          <p:cNvSpPr txBox="1"/>
          <p:nvPr/>
        </p:nvSpPr>
        <p:spPr>
          <a:xfrm>
            <a:off x="3325115" y="195542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0" name="object 44">
            <a:extLst>
              <a:ext uri="{FF2B5EF4-FFF2-40B4-BE49-F238E27FC236}">
                <a16:creationId xmlns:a16="http://schemas.microsoft.com/office/drawing/2014/main" id="{5C22403C-05BB-1F3C-D429-3883684B7BC6}"/>
              </a:ext>
            </a:extLst>
          </p:cNvPr>
          <p:cNvPicPr/>
          <p:nvPr/>
        </p:nvPicPr>
        <p:blipFill>
          <a:blip r:embed="rId12" cstate="print"/>
          <a:stretch>
            <a:fillRect/>
          </a:stretch>
        </p:blipFill>
        <p:spPr>
          <a:xfrm>
            <a:off x="3315972" y="2014476"/>
            <a:ext cx="213867" cy="213867"/>
          </a:xfrm>
          <a:prstGeom prst="rect">
            <a:avLst/>
          </a:prstGeom>
        </p:spPr>
      </p:pic>
      <p:sp>
        <p:nvSpPr>
          <p:cNvPr id="41" name="object 45">
            <a:extLst>
              <a:ext uri="{FF2B5EF4-FFF2-40B4-BE49-F238E27FC236}">
                <a16:creationId xmlns:a16="http://schemas.microsoft.com/office/drawing/2014/main" id="{463EAA5B-01BD-615A-0869-467D3FFD6C05}"/>
              </a:ext>
            </a:extLst>
          </p:cNvPr>
          <p:cNvSpPr txBox="1"/>
          <p:nvPr/>
        </p:nvSpPr>
        <p:spPr>
          <a:xfrm>
            <a:off x="8561323" y="195542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2" name="object 46">
            <a:extLst>
              <a:ext uri="{FF2B5EF4-FFF2-40B4-BE49-F238E27FC236}">
                <a16:creationId xmlns:a16="http://schemas.microsoft.com/office/drawing/2014/main" id="{A2668C8E-7360-26E0-525C-32D15F1500E7}"/>
              </a:ext>
            </a:extLst>
          </p:cNvPr>
          <p:cNvPicPr/>
          <p:nvPr/>
        </p:nvPicPr>
        <p:blipFill>
          <a:blip r:embed="rId12" cstate="print"/>
          <a:stretch>
            <a:fillRect/>
          </a:stretch>
        </p:blipFill>
        <p:spPr>
          <a:xfrm>
            <a:off x="8550911" y="2014476"/>
            <a:ext cx="213868" cy="213867"/>
          </a:xfrm>
          <a:prstGeom prst="rect">
            <a:avLst/>
          </a:prstGeom>
        </p:spPr>
      </p:pic>
      <p:sp>
        <p:nvSpPr>
          <p:cNvPr id="43" name="object 47">
            <a:extLst>
              <a:ext uri="{FF2B5EF4-FFF2-40B4-BE49-F238E27FC236}">
                <a16:creationId xmlns:a16="http://schemas.microsoft.com/office/drawing/2014/main" id="{8E0F18BE-5821-B917-C464-0FE2C9922899}"/>
              </a:ext>
            </a:extLst>
          </p:cNvPr>
          <p:cNvSpPr/>
          <p:nvPr/>
        </p:nvSpPr>
        <p:spPr>
          <a:xfrm>
            <a:off x="5269233" y="2286257"/>
            <a:ext cx="1572895" cy="104775"/>
          </a:xfrm>
          <a:custGeom>
            <a:avLst/>
            <a:gdLst/>
            <a:ahLst/>
            <a:cxnLst/>
            <a:rect l="l" t="t" r="r" b="b"/>
            <a:pathLst>
              <a:path w="1572895" h="104775">
                <a:moveTo>
                  <a:pt x="1572514" y="34798"/>
                </a:moveTo>
                <a:lnTo>
                  <a:pt x="1432814" y="34798"/>
                </a:lnTo>
                <a:lnTo>
                  <a:pt x="1432814" y="69723"/>
                </a:lnTo>
                <a:lnTo>
                  <a:pt x="1572514" y="69723"/>
                </a:lnTo>
                <a:lnTo>
                  <a:pt x="1572514" y="34798"/>
                </a:lnTo>
                <a:close/>
              </a:path>
              <a:path w="1572895" h="104775">
                <a:moveTo>
                  <a:pt x="1328039" y="34798"/>
                </a:moveTo>
                <a:lnTo>
                  <a:pt x="1188339" y="34798"/>
                </a:lnTo>
                <a:lnTo>
                  <a:pt x="1188339" y="69723"/>
                </a:lnTo>
                <a:lnTo>
                  <a:pt x="1328039" y="69723"/>
                </a:lnTo>
                <a:lnTo>
                  <a:pt x="1328039" y="34798"/>
                </a:lnTo>
                <a:close/>
              </a:path>
              <a:path w="1572895" h="104775">
                <a:moveTo>
                  <a:pt x="1083564" y="34798"/>
                </a:moveTo>
                <a:lnTo>
                  <a:pt x="943864" y="34798"/>
                </a:lnTo>
                <a:lnTo>
                  <a:pt x="943864" y="69723"/>
                </a:lnTo>
                <a:lnTo>
                  <a:pt x="1083564" y="69723"/>
                </a:lnTo>
                <a:lnTo>
                  <a:pt x="1083564" y="34798"/>
                </a:lnTo>
                <a:close/>
              </a:path>
              <a:path w="1572895" h="104775">
                <a:moveTo>
                  <a:pt x="839089" y="34798"/>
                </a:moveTo>
                <a:lnTo>
                  <a:pt x="699389" y="34798"/>
                </a:lnTo>
                <a:lnTo>
                  <a:pt x="699389" y="69723"/>
                </a:lnTo>
                <a:lnTo>
                  <a:pt x="839089" y="69723"/>
                </a:lnTo>
                <a:lnTo>
                  <a:pt x="839089" y="34798"/>
                </a:lnTo>
                <a:close/>
              </a:path>
              <a:path w="1572895" h="104775">
                <a:moveTo>
                  <a:pt x="594614" y="34798"/>
                </a:moveTo>
                <a:lnTo>
                  <a:pt x="454914" y="34798"/>
                </a:lnTo>
                <a:lnTo>
                  <a:pt x="454914" y="69723"/>
                </a:lnTo>
                <a:lnTo>
                  <a:pt x="594614" y="69723"/>
                </a:lnTo>
                <a:lnTo>
                  <a:pt x="594614" y="34798"/>
                </a:lnTo>
                <a:close/>
              </a:path>
              <a:path w="1572895" h="104775">
                <a:moveTo>
                  <a:pt x="350139" y="34798"/>
                </a:moveTo>
                <a:lnTo>
                  <a:pt x="210439" y="34798"/>
                </a:lnTo>
                <a:lnTo>
                  <a:pt x="210439" y="69723"/>
                </a:lnTo>
                <a:lnTo>
                  <a:pt x="350139" y="69723"/>
                </a:lnTo>
                <a:lnTo>
                  <a:pt x="350139" y="34798"/>
                </a:lnTo>
                <a:close/>
              </a:path>
              <a:path w="1572895" h="104775">
                <a:moveTo>
                  <a:pt x="104775" y="0"/>
                </a:moveTo>
                <a:lnTo>
                  <a:pt x="0" y="52324"/>
                </a:lnTo>
                <a:lnTo>
                  <a:pt x="104775" y="104775"/>
                </a:lnTo>
                <a:lnTo>
                  <a:pt x="104775" y="69723"/>
                </a:lnTo>
                <a:lnTo>
                  <a:pt x="87249" y="69723"/>
                </a:lnTo>
                <a:lnTo>
                  <a:pt x="87249" y="34798"/>
                </a:lnTo>
                <a:lnTo>
                  <a:pt x="104775" y="34798"/>
                </a:lnTo>
                <a:lnTo>
                  <a:pt x="104775" y="0"/>
                </a:lnTo>
                <a:close/>
              </a:path>
              <a:path w="1572895" h="104775">
                <a:moveTo>
                  <a:pt x="104775" y="34798"/>
                </a:moveTo>
                <a:lnTo>
                  <a:pt x="87249" y="34798"/>
                </a:lnTo>
                <a:lnTo>
                  <a:pt x="87249" y="69723"/>
                </a:lnTo>
                <a:lnTo>
                  <a:pt x="104775" y="69723"/>
                </a:lnTo>
                <a:lnTo>
                  <a:pt x="104775" y="34798"/>
                </a:lnTo>
                <a:close/>
              </a:path>
              <a:path w="1572895" h="104775">
                <a:moveTo>
                  <a:pt x="105664" y="34798"/>
                </a:moveTo>
                <a:lnTo>
                  <a:pt x="104775" y="34798"/>
                </a:lnTo>
                <a:lnTo>
                  <a:pt x="104775" y="69723"/>
                </a:lnTo>
                <a:lnTo>
                  <a:pt x="105664" y="69723"/>
                </a:lnTo>
                <a:lnTo>
                  <a:pt x="105664" y="34798"/>
                </a:lnTo>
                <a:close/>
              </a:path>
            </a:pathLst>
          </a:custGeom>
          <a:solidFill>
            <a:srgbClr val="C00000"/>
          </a:solidFill>
        </p:spPr>
        <p:txBody>
          <a:bodyPr wrap="square" lIns="0" tIns="0" rIns="0" bIns="0" rtlCol="0"/>
          <a:lstStyle/>
          <a:p>
            <a:endParaRPr sz="1872"/>
          </a:p>
        </p:txBody>
      </p:sp>
      <p:sp>
        <p:nvSpPr>
          <p:cNvPr id="45" name="object 62">
            <a:extLst>
              <a:ext uri="{FF2B5EF4-FFF2-40B4-BE49-F238E27FC236}">
                <a16:creationId xmlns:a16="http://schemas.microsoft.com/office/drawing/2014/main" id="{E0E9BB39-E634-7F14-7D14-69742650A4BF}"/>
              </a:ext>
            </a:extLst>
          </p:cNvPr>
          <p:cNvSpPr txBox="1"/>
          <p:nvPr/>
        </p:nvSpPr>
        <p:spPr>
          <a:xfrm>
            <a:off x="6937631" y="3699132"/>
            <a:ext cx="1489711" cy="258404"/>
          </a:xfrm>
          <a:prstGeom prst="rect">
            <a:avLst/>
          </a:prstGeom>
        </p:spPr>
        <p:txBody>
          <a:bodyPr vert="horz" wrap="square" lIns="0" tIns="12065" rIns="0" bIns="0" rtlCol="0">
            <a:spAutoFit/>
          </a:bodyPr>
          <a:lstStyle/>
          <a:p>
            <a:pPr marL="12701">
              <a:spcBef>
                <a:spcPts val="95"/>
              </a:spcBef>
            </a:pPr>
            <a:r>
              <a:rPr sz="1600" b="1" dirty="0">
                <a:solidFill>
                  <a:srgbClr val="2D75B6"/>
                </a:solidFill>
                <a:latin typeface="Yu Gothic UI"/>
                <a:cs typeface="Yu Gothic UI"/>
              </a:rPr>
              <a:t>Neural</a:t>
            </a:r>
            <a:r>
              <a:rPr sz="1600" b="1" spc="-55" dirty="0">
                <a:solidFill>
                  <a:srgbClr val="2D75B6"/>
                </a:solidFill>
                <a:latin typeface="Yu Gothic UI"/>
                <a:cs typeface="Yu Gothic UI"/>
              </a:rPr>
              <a:t> </a:t>
            </a:r>
            <a:r>
              <a:rPr sz="1600" b="1" spc="-11" dirty="0">
                <a:solidFill>
                  <a:srgbClr val="2D75B6"/>
                </a:solidFill>
                <a:latin typeface="Yu Gothic UI"/>
                <a:cs typeface="Yu Gothic UI"/>
              </a:rPr>
              <a:t>Network</a:t>
            </a:r>
            <a:endParaRPr sz="1600" dirty="0">
              <a:latin typeface="Yu Gothic UI"/>
              <a:cs typeface="Yu Gothic UI"/>
            </a:endParaRPr>
          </a:p>
        </p:txBody>
      </p:sp>
      <p:sp>
        <p:nvSpPr>
          <p:cNvPr id="46" name="object 63">
            <a:extLst>
              <a:ext uri="{FF2B5EF4-FFF2-40B4-BE49-F238E27FC236}">
                <a16:creationId xmlns:a16="http://schemas.microsoft.com/office/drawing/2014/main" id="{9E1AD25B-B325-28F4-40C2-7633102080B9}"/>
              </a:ext>
            </a:extLst>
          </p:cNvPr>
          <p:cNvSpPr txBox="1"/>
          <p:nvPr/>
        </p:nvSpPr>
        <p:spPr>
          <a:xfrm>
            <a:off x="2607534" y="4427348"/>
            <a:ext cx="2108487" cy="289823"/>
          </a:xfrm>
          <a:prstGeom prst="rect">
            <a:avLst/>
          </a:prstGeom>
        </p:spPr>
        <p:txBody>
          <a:bodyPr vert="horz" wrap="square" lIns="0" tIns="12700" rIns="0" bIns="0" rtlCol="0">
            <a:spAutoFit/>
          </a:bodyPr>
          <a:lstStyle/>
          <a:p>
            <a:pPr marR="5716" algn="r">
              <a:spcBef>
                <a:spcPts val="100"/>
              </a:spcBef>
            </a:pPr>
            <a:r>
              <a:rPr sz="1800" b="1" dirty="0">
                <a:latin typeface="Yu Gothic UI"/>
                <a:cs typeface="Yu Gothic UI"/>
              </a:rPr>
              <a:t>Target</a:t>
            </a:r>
            <a:r>
              <a:rPr sz="1800" b="1" spc="-31" dirty="0">
                <a:latin typeface="Yu Gothic UI"/>
                <a:cs typeface="Yu Gothic UI"/>
              </a:rPr>
              <a:t> </a:t>
            </a:r>
            <a:r>
              <a:rPr sz="1800" b="1" spc="-11" dirty="0">
                <a:latin typeface="Yu Gothic UI"/>
                <a:cs typeface="Yu Gothic UI"/>
              </a:rPr>
              <a:t>Distribution</a:t>
            </a:r>
            <a:endParaRPr sz="1800" dirty="0">
              <a:latin typeface="Yu Gothic UI"/>
              <a:cs typeface="Yu Gothic UI"/>
            </a:endParaRPr>
          </a:p>
        </p:txBody>
      </p:sp>
      <p:sp>
        <p:nvSpPr>
          <p:cNvPr id="48" name="object 141">
            <a:extLst>
              <a:ext uri="{FF2B5EF4-FFF2-40B4-BE49-F238E27FC236}">
                <a16:creationId xmlns:a16="http://schemas.microsoft.com/office/drawing/2014/main" id="{02D7FE5F-30DC-BB80-A75F-3F47BD4795A6}"/>
              </a:ext>
            </a:extLst>
          </p:cNvPr>
          <p:cNvSpPr txBox="1"/>
          <p:nvPr/>
        </p:nvSpPr>
        <p:spPr>
          <a:xfrm>
            <a:off x="5628134" y="986029"/>
            <a:ext cx="935991" cy="278282"/>
          </a:xfrm>
          <a:prstGeom prst="rect">
            <a:avLst/>
          </a:prstGeom>
          <a:solidFill>
            <a:srgbClr val="006FC0">
              <a:alpha val="10195"/>
            </a:srgbClr>
          </a:solidFill>
        </p:spPr>
        <p:txBody>
          <a:bodyPr vert="horz" wrap="square" lIns="0" tIns="31751" rIns="0" bIns="0" rtlCol="0">
            <a:spAutoFit/>
          </a:bodyPr>
          <a:lstStyle/>
          <a:p>
            <a:pPr marL="119386">
              <a:spcBef>
                <a:spcPts val="251"/>
              </a:spcBef>
            </a:pPr>
            <a:r>
              <a:rPr sz="1600" b="1" spc="-11" dirty="0">
                <a:solidFill>
                  <a:srgbClr val="2D75B6"/>
                </a:solidFill>
                <a:latin typeface="Yu Gothic UI"/>
                <a:cs typeface="Yu Gothic UI"/>
              </a:rPr>
              <a:t>Markov</a:t>
            </a:r>
            <a:endParaRPr sz="1600">
              <a:latin typeface="Yu Gothic UI"/>
              <a:cs typeface="Yu Gothic UI"/>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7800ECCC-B53F-4148-15E0-C504669F1673}"/>
                  </a:ext>
                </a:extLst>
              </p:cNvPr>
              <p:cNvSpPr txBox="1"/>
              <p:nvPr/>
            </p:nvSpPr>
            <p:spPr>
              <a:xfrm>
                <a:off x="5487469" y="146436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49" name="文本框 48">
                <a:extLst>
                  <a:ext uri="{FF2B5EF4-FFF2-40B4-BE49-F238E27FC236}">
                    <a16:creationId xmlns:a16="http://schemas.microsoft.com/office/drawing/2014/main" id="{7800ECCC-B53F-4148-15E0-C504669F1673}"/>
                  </a:ext>
                </a:extLst>
              </p:cNvPr>
              <p:cNvSpPr txBox="1">
                <a:spLocks noRot="1" noChangeAspect="1" noMove="1" noResize="1" noEditPoints="1" noAdjustHandles="1" noChangeArrowheads="1" noChangeShapeType="1" noTextEdit="1"/>
              </p:cNvSpPr>
              <p:nvPr/>
            </p:nvSpPr>
            <p:spPr>
              <a:xfrm>
                <a:off x="5487469" y="1464364"/>
                <a:ext cx="1217064" cy="307777"/>
              </a:xfrm>
              <a:prstGeom prst="rect">
                <a:avLst/>
              </a:prstGeom>
              <a:blipFill>
                <a:blip r:embed="rId13"/>
                <a:stretch>
                  <a:fillRect l="-4000" r="-6500"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31AAE51C-8748-2BE9-B91E-D318297D8DE1}"/>
                  </a:ext>
                </a:extLst>
              </p:cNvPr>
              <p:cNvSpPr txBox="1"/>
              <p:nvPr/>
            </p:nvSpPr>
            <p:spPr>
              <a:xfrm>
                <a:off x="5487469" y="2445548"/>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rPr>
                        <m:t>𝑞</m:t>
                      </m:r>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r>
                            <a:rPr lang="en-US" altLang="zh-CN" sz="2000" i="1">
                              <a:solidFill>
                                <a:srgbClr val="C00000"/>
                              </a:solidFill>
                              <a:latin typeface="Cambria Math" panose="02040503050406030204" pitchFamily="18" charset="0"/>
                            </a:rPr>
                            <m:t>−1</m:t>
                          </m:r>
                        </m:sub>
                      </m:sSub>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sub>
                      </m:sSub>
                      <m:r>
                        <a:rPr lang="en-US" altLang="zh-CN" sz="2000" i="1">
                          <a:solidFill>
                            <a:srgbClr val="C00000"/>
                          </a:solidFill>
                          <a:latin typeface="Cambria Math" panose="02040503050406030204" pitchFamily="18" charset="0"/>
                        </a:rPr>
                        <m:t>)</m:t>
                      </m:r>
                    </m:oMath>
                  </m:oMathPara>
                </a14:m>
                <a:endParaRPr lang="zh-CN" altLang="en-US" sz="2000" dirty="0">
                  <a:solidFill>
                    <a:srgbClr val="C00000"/>
                  </a:solidFill>
                </a:endParaRPr>
              </a:p>
            </p:txBody>
          </p:sp>
        </mc:Choice>
        <mc:Fallback xmlns="">
          <p:sp>
            <p:nvSpPr>
              <p:cNvPr id="50" name="文本框 49">
                <a:extLst>
                  <a:ext uri="{FF2B5EF4-FFF2-40B4-BE49-F238E27FC236}">
                    <a16:creationId xmlns:a16="http://schemas.microsoft.com/office/drawing/2014/main" id="{31AAE51C-8748-2BE9-B91E-D318297D8DE1}"/>
                  </a:ext>
                </a:extLst>
              </p:cNvPr>
              <p:cNvSpPr txBox="1">
                <a:spLocks noRot="1" noChangeAspect="1" noMove="1" noResize="1" noEditPoints="1" noAdjustHandles="1" noChangeArrowheads="1" noChangeShapeType="1" noTextEdit="1"/>
              </p:cNvSpPr>
              <p:nvPr/>
            </p:nvSpPr>
            <p:spPr>
              <a:xfrm>
                <a:off x="5487469" y="2445548"/>
                <a:ext cx="1217064" cy="307777"/>
              </a:xfrm>
              <a:prstGeom prst="rect">
                <a:avLst/>
              </a:prstGeom>
              <a:blipFill>
                <a:blip r:embed="rId14"/>
                <a:stretch>
                  <a:fillRect l="-4000" r="-6500"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2CF51C4-EB63-AC00-F4B8-6D9A5714387B}"/>
                  </a:ext>
                </a:extLst>
              </p:cNvPr>
              <p:cNvSpPr txBox="1"/>
              <p:nvPr/>
            </p:nvSpPr>
            <p:spPr>
              <a:xfrm>
                <a:off x="5425624" y="3659621"/>
                <a:ext cx="1340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zh-CN" altLang="en-US" sz="2000" i="1">
                              <a:latin typeface="Cambria Math" panose="02040503050406030204" pitchFamily="18" charset="0"/>
                            </a:rPr>
                            <m:t>𝜃</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oMath>
                  </m:oMathPara>
                </a14:m>
                <a:endParaRPr lang="zh-CN" altLang="en-US" sz="2000" dirty="0"/>
              </a:p>
            </p:txBody>
          </p:sp>
        </mc:Choice>
        <mc:Fallback xmlns="">
          <p:sp>
            <p:nvSpPr>
              <p:cNvPr id="51" name="文本框 50">
                <a:extLst>
                  <a:ext uri="{FF2B5EF4-FFF2-40B4-BE49-F238E27FC236}">
                    <a16:creationId xmlns:a16="http://schemas.microsoft.com/office/drawing/2014/main" id="{02CF51C4-EB63-AC00-F4B8-6D9A5714387B}"/>
                  </a:ext>
                </a:extLst>
              </p:cNvPr>
              <p:cNvSpPr txBox="1">
                <a:spLocks noRot="1" noChangeAspect="1" noMove="1" noResize="1" noEditPoints="1" noAdjustHandles="1" noChangeArrowheads="1" noChangeShapeType="1" noTextEdit="1"/>
              </p:cNvSpPr>
              <p:nvPr/>
            </p:nvSpPr>
            <p:spPr>
              <a:xfrm>
                <a:off x="5425624" y="3659621"/>
                <a:ext cx="1340752" cy="307777"/>
              </a:xfrm>
              <a:prstGeom prst="rect">
                <a:avLst/>
              </a:prstGeom>
              <a:blipFill>
                <a:blip r:embed="rId15"/>
                <a:stretch>
                  <a:fillRect l="-3636" r="-5909"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A4749887-7F98-C1BF-6521-0607DD948767}"/>
                  </a:ext>
                </a:extLst>
              </p:cNvPr>
              <p:cNvSpPr txBox="1"/>
              <p:nvPr/>
            </p:nvSpPr>
            <p:spPr>
              <a:xfrm>
                <a:off x="5123891" y="4399792"/>
                <a:ext cx="40685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m:t>
                      </m:r>
                      <m:r>
                        <a:rPr lang="zh-CN" altLang="en-US" sz="2000" i="1">
                          <a:latin typeface="Cambria Math" panose="02040503050406030204" pitchFamily="18" charset="0"/>
                        </a:rPr>
                        <m:t>𝒩</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Σ</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oMath>
                  </m:oMathPara>
                </a14:m>
                <a:endParaRPr lang="zh-CN" altLang="en-US" sz="2000" dirty="0"/>
              </a:p>
            </p:txBody>
          </p:sp>
        </mc:Choice>
        <mc:Fallback xmlns="">
          <p:sp>
            <p:nvSpPr>
              <p:cNvPr id="52" name="文本框 51">
                <a:extLst>
                  <a:ext uri="{FF2B5EF4-FFF2-40B4-BE49-F238E27FC236}">
                    <a16:creationId xmlns:a16="http://schemas.microsoft.com/office/drawing/2014/main" id="{A4749887-7F98-C1BF-6521-0607DD948767}"/>
                  </a:ext>
                </a:extLst>
              </p:cNvPr>
              <p:cNvSpPr txBox="1">
                <a:spLocks noRot="1" noChangeAspect="1" noMove="1" noResize="1" noEditPoints="1" noAdjustHandles="1" noChangeArrowheads="1" noChangeShapeType="1" noTextEdit="1"/>
              </p:cNvSpPr>
              <p:nvPr/>
            </p:nvSpPr>
            <p:spPr>
              <a:xfrm>
                <a:off x="5123891" y="4399792"/>
                <a:ext cx="4068550" cy="307777"/>
              </a:xfrm>
              <a:prstGeom prst="rect">
                <a:avLst/>
              </a:prstGeom>
              <a:blipFill>
                <a:blip r:embed="rId16"/>
                <a:stretch>
                  <a:fillRect l="-900" r="-1649"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C0DFCFC0-EB7B-1D96-4775-A5BEF050C8C6}"/>
                  </a:ext>
                </a:extLst>
              </p:cNvPr>
              <p:cNvSpPr txBox="1"/>
              <p:nvPr/>
            </p:nvSpPr>
            <p:spPr>
              <a:xfrm>
                <a:off x="5017458" y="5224184"/>
                <a:ext cx="46528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m:t>
                      </m:r>
                      <m:r>
                        <a:rPr lang="zh-CN" altLang="en-US" sz="2000" i="1">
                          <a:latin typeface="Cambria Math" panose="02040503050406030204" pitchFamily="18" charset="0"/>
                        </a:rPr>
                        <m:t>𝒩</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𝑡</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Σ</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baseline="-25000">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𝑡</m:t>
                          </m:r>
                        </m:e>
                      </m:d>
                      <m:r>
                        <a:rPr lang="en-US" altLang="zh-CN" sz="2000" i="1">
                          <a:latin typeface="Cambria Math" panose="02040503050406030204" pitchFamily="18" charset="0"/>
                        </a:rPr>
                        <m:t>)</m:t>
                      </m:r>
                    </m:oMath>
                  </m:oMathPara>
                </a14:m>
                <a:endParaRPr lang="zh-CN" altLang="en-US" sz="1872" dirty="0"/>
              </a:p>
            </p:txBody>
          </p:sp>
        </mc:Choice>
        <mc:Fallback xmlns="">
          <p:sp>
            <p:nvSpPr>
              <p:cNvPr id="53" name="文本框 52">
                <a:extLst>
                  <a:ext uri="{FF2B5EF4-FFF2-40B4-BE49-F238E27FC236}">
                    <a16:creationId xmlns:a16="http://schemas.microsoft.com/office/drawing/2014/main" id="{C0DFCFC0-EB7B-1D96-4775-A5BEF050C8C6}"/>
                  </a:ext>
                </a:extLst>
              </p:cNvPr>
              <p:cNvSpPr txBox="1">
                <a:spLocks noRot="1" noChangeAspect="1" noMove="1" noResize="1" noEditPoints="1" noAdjustHandles="1" noChangeArrowheads="1" noChangeShapeType="1" noTextEdit="1"/>
              </p:cNvSpPr>
              <p:nvPr/>
            </p:nvSpPr>
            <p:spPr>
              <a:xfrm>
                <a:off x="5017458" y="5224184"/>
                <a:ext cx="4652876" cy="307777"/>
              </a:xfrm>
              <a:prstGeom prst="rect">
                <a:avLst/>
              </a:prstGeom>
              <a:blipFill>
                <a:blip r:embed="rId17"/>
                <a:stretch>
                  <a:fillRect l="-786" r="-1442" b="-40000"/>
                </a:stretch>
              </a:blipFill>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BD5C0758-E69C-AE15-07E5-61C20D75070B}"/>
              </a:ext>
            </a:extLst>
          </p:cNvPr>
          <p:cNvSpPr txBox="1"/>
          <p:nvPr/>
        </p:nvSpPr>
        <p:spPr>
          <a:xfrm>
            <a:off x="1698499" y="5217154"/>
            <a:ext cx="3128772" cy="369332"/>
          </a:xfrm>
          <a:prstGeom prst="rect">
            <a:avLst/>
          </a:prstGeom>
          <a:noFill/>
        </p:spPr>
        <p:txBody>
          <a:bodyPr wrap="square">
            <a:spAutoFit/>
          </a:bodyPr>
          <a:lstStyle/>
          <a:p>
            <a:pPr marR="5080" algn="r"/>
            <a:r>
              <a:rPr lang="en-US" altLang="zh-CN" sz="1800" b="1" dirty="0">
                <a:latin typeface="Yu Gothic UI"/>
                <a:cs typeface="Yu Gothic UI"/>
              </a:rPr>
              <a:t>Approximated</a:t>
            </a:r>
            <a:r>
              <a:rPr lang="en-US" altLang="zh-CN" sz="1800" b="1" spc="-111" dirty="0">
                <a:latin typeface="Yu Gothic UI"/>
                <a:cs typeface="Yu Gothic UI"/>
              </a:rPr>
              <a:t> </a:t>
            </a:r>
            <a:r>
              <a:rPr lang="en-US" altLang="zh-CN" sz="1800" b="1" spc="-11" dirty="0">
                <a:latin typeface="Yu Gothic UI"/>
                <a:cs typeface="Yu Gothic UI"/>
              </a:rPr>
              <a:t>Distribution</a:t>
            </a:r>
            <a:endParaRPr lang="en-US" altLang="zh-CN" sz="1800" dirty="0">
              <a:latin typeface="Yu Gothic UI"/>
              <a:cs typeface="Yu Gothic UI"/>
            </a:endParaRPr>
          </a:p>
        </p:txBody>
      </p:sp>
      <p:cxnSp>
        <p:nvCxnSpPr>
          <p:cNvPr id="56" name="连接符: 曲线 55">
            <a:extLst>
              <a:ext uri="{FF2B5EF4-FFF2-40B4-BE49-F238E27FC236}">
                <a16:creationId xmlns:a16="http://schemas.microsoft.com/office/drawing/2014/main" id="{288BD7A7-CBDF-ACCA-412B-64EE6955BE95}"/>
              </a:ext>
            </a:extLst>
          </p:cNvPr>
          <p:cNvCxnSpPr>
            <a:stCxn id="10" idx="2"/>
            <a:endCxn id="7" idx="2"/>
          </p:cNvCxnSpPr>
          <p:nvPr/>
        </p:nvCxnSpPr>
        <p:spPr>
          <a:xfrm rot="5400000">
            <a:off x="6008561" y="1010767"/>
            <a:ext cx="363" cy="3401692"/>
          </a:xfrm>
          <a:prstGeom prst="curvedConnector3">
            <a:avLst>
              <a:gd name="adj1" fmla="val 193023967"/>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57" name="标题 1">
            <a:extLst>
              <a:ext uri="{FF2B5EF4-FFF2-40B4-BE49-F238E27FC236}">
                <a16:creationId xmlns:a16="http://schemas.microsoft.com/office/drawing/2014/main" id="{9C3C554A-38CE-DF97-021B-D4D2BFFFEA75}"/>
              </a:ext>
            </a:extLst>
          </p:cNvPr>
          <p:cNvSpPr txBox="1">
            <a:spLocks/>
          </p:cNvSpPr>
          <p:nvPr/>
        </p:nvSpPr>
        <p:spPr>
          <a:xfrm>
            <a:off x="363131" y="319793"/>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4400" b="1" dirty="0">
                <a:latin typeface="Calibri"/>
                <a:cs typeface="Calibri"/>
              </a:rPr>
              <a:t>Reverse</a:t>
            </a:r>
            <a:r>
              <a:rPr lang="en-US" altLang="zh-CN" sz="4400" b="1" spc="-125" dirty="0">
                <a:latin typeface="Calibri"/>
                <a:cs typeface="Calibri"/>
              </a:rPr>
              <a:t> </a:t>
            </a:r>
            <a:r>
              <a:rPr lang="en-US" altLang="zh-CN" sz="4400" dirty="0"/>
              <a:t>Diffusion</a:t>
            </a:r>
            <a:r>
              <a:rPr lang="en-US" altLang="zh-CN" sz="4400" spc="-151" dirty="0"/>
              <a:t> </a:t>
            </a:r>
            <a:r>
              <a:rPr lang="en-US" altLang="zh-CN" sz="4400" spc="-11" dirty="0"/>
              <a:t>Process</a:t>
            </a:r>
            <a:endParaRPr lang="zh-CN" altLang="en-US" sz="4400" dirty="0"/>
          </a:p>
        </p:txBody>
      </p:sp>
    </p:spTree>
    <p:extLst>
      <p:ext uri="{BB962C8B-B14F-4D97-AF65-F5344CB8AC3E}">
        <p14:creationId xmlns:p14="http://schemas.microsoft.com/office/powerpoint/2010/main" val="3292416383"/>
      </p:ext>
    </p:extLst>
  </p:cSld>
  <p:clrMapOvr>
    <a:masterClrMapping/>
  </p:clrMapOvr>
  <mc:AlternateContent xmlns:mc="http://schemas.openxmlformats.org/markup-compatibility/2006">
    <mc:Choice xmlns:p159="http://schemas.microsoft.com/office/powerpoint/2015/09/main" Requires="p159">
      <p:transition spd="slow" advTm="3000">
        <p159:morph option="byObject"/>
      </p:transition>
    </mc:Choice>
    <mc:Fallback>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3AA823-AD0E-C2F4-F003-C50FE64CB114}"/>
              </a:ext>
            </a:extLst>
          </p:cNvPr>
          <p:cNvSpPr>
            <a:spLocks noGrp="1"/>
          </p:cNvSpPr>
          <p:nvPr>
            <p:ph type="dt" sz="half" idx="10"/>
          </p:nvPr>
        </p:nvSpPr>
        <p:spPr/>
        <p:txBody>
          <a:bodyPr/>
          <a:lstStyle/>
          <a:p>
            <a:fld id="{0129A223-CDA2-4ADD-A070-BBC60E5C9F09}" type="datetime1">
              <a:rPr lang="zh-CN" altLang="en-US" smtClean="0"/>
              <a:pPr/>
              <a:t>2025/10/19</a:t>
            </a:fld>
            <a:endParaRPr lang="zh-CN" altLang="en-US"/>
          </a:p>
        </p:txBody>
      </p:sp>
      <p:sp>
        <p:nvSpPr>
          <p:cNvPr id="3" name="灯片编号占位符 2">
            <a:extLst>
              <a:ext uri="{FF2B5EF4-FFF2-40B4-BE49-F238E27FC236}">
                <a16:creationId xmlns:a16="http://schemas.microsoft.com/office/drawing/2014/main" id="{5075D3E8-A4AB-73C0-9490-5950A232E137}"/>
              </a:ext>
            </a:extLst>
          </p:cNvPr>
          <p:cNvSpPr>
            <a:spLocks noGrp="1"/>
          </p:cNvSpPr>
          <p:nvPr>
            <p:ph type="sldNum" sz="quarter" idx="12"/>
          </p:nvPr>
        </p:nvSpPr>
        <p:spPr/>
        <p:txBody>
          <a:bodyPr/>
          <a:lstStyle/>
          <a:p>
            <a:fld id="{0C913308-F349-4B6D-A68A-DD1791B4A57B}" type="slidenum">
              <a:rPr lang="zh-CN" altLang="en-US" smtClean="0"/>
              <a:pPr/>
              <a:t>11</a:t>
            </a:fld>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0DC2F533-9FFF-1DC1-8BCD-68941E2B0637}"/>
                  </a:ext>
                </a:extLst>
              </p:cNvPr>
              <p:cNvSpPr txBox="1"/>
              <p:nvPr/>
            </p:nvSpPr>
            <p:spPr>
              <a:xfrm>
                <a:off x="363131" y="1124744"/>
                <a:ext cx="11493509" cy="1477328"/>
              </a:xfrm>
              <a:prstGeom prst="rect">
                <a:avLst/>
              </a:prstGeom>
              <a:noFill/>
            </p:spPr>
            <p:txBody>
              <a:bodyPr wrap="square">
                <a:spAutoFit/>
              </a:bodyPr>
              <a:lstStyle/>
              <a:p>
                <a:pPr>
                  <a:buNone/>
                </a:pPr>
                <a:r>
                  <a:rPr lang="zh-CN" altLang="en-US" sz="1800" dirty="0">
                    <a:ea typeface="苹方-简" panose="020B0400000000000000" pitchFamily="34" charset="-122"/>
                  </a:rPr>
                  <a:t>条件扩散模型在去噪过程中引入额外条件变量 </a:t>
                </a:r>
                <a14:m>
                  <m:oMath xmlns:m="http://schemas.openxmlformats.org/officeDocument/2006/math">
                    <m:r>
                      <a:rPr lang="zh-CN" altLang="en-US" sz="1800" b="1">
                        <a:latin typeface="Cambria Math" panose="02040503050406030204" pitchFamily="18" charset="0"/>
                      </a:rPr>
                      <m:t>𝐜</m:t>
                    </m:r>
                  </m:oMath>
                </a14:m>
                <a:r>
                  <a:rPr lang="zh-CN" altLang="en-US" sz="1800" dirty="0">
                    <a:ea typeface="苹方-简" panose="020B0400000000000000" pitchFamily="34" charset="-122"/>
                  </a:rPr>
                  <a:t>，例如语义标签、文本描述、或辅助图像特征，使得生成过程可控：</a:t>
                </a:r>
              </a:p>
              <a:p>
                <a:pPr>
                  <a:buNone/>
                </a:pPr>
                <a14:m>
                  <m:oMathPara xmlns:m="http://schemas.openxmlformats.org/officeDocument/2006/math">
                    <m:oMathParaPr>
                      <m:jc m:val="centerGroup"/>
                    </m:oMathParaPr>
                    <m:oMath xmlns:m="http://schemas.openxmlformats.org/officeDocument/2006/math">
                      <m:sSub>
                        <m:sSubPr>
                          <m:ctrlPr>
                            <a:rPr lang="ar-AE" altLang="zh-CN" sz="1800" i="1">
                              <a:latin typeface="Cambria Math" panose="02040503050406030204" pitchFamily="18" charset="0"/>
                            </a:rPr>
                          </m:ctrlPr>
                        </m:sSubPr>
                        <m:e>
                          <m:r>
                            <a:rPr lang="zh-CN" altLang="ar-AE" sz="1800" i="1">
                              <a:latin typeface="Cambria Math" panose="02040503050406030204" pitchFamily="18" charset="0"/>
                            </a:rPr>
                            <m:t>𝑝</m:t>
                          </m:r>
                        </m:e>
                        <m:sub>
                          <m:r>
                            <a:rPr lang="zh-CN" altLang="ar-AE" sz="1800" i="1">
                              <a:latin typeface="Cambria Math" panose="02040503050406030204" pitchFamily="18" charset="0"/>
                            </a:rPr>
                            <m:t>𝜃</m:t>
                          </m:r>
                        </m:sub>
                      </m:sSub>
                      <m:d>
                        <m:dPr>
                          <m:sepChr m:val=","/>
                          <m:ctrlPr>
                            <a:rPr lang="ar-AE" altLang="zh-CN" sz="1800" i="1">
                              <a:latin typeface="Cambria Math" panose="02040503050406030204" pitchFamily="18" charset="0"/>
                            </a:rPr>
                          </m:ctrlPr>
                        </m:dPr>
                        <m:e>
                          <m:sSub>
                            <m:sSubPr>
                              <m:ctrlPr>
                                <a:rPr lang="ar-AE" altLang="zh-CN" sz="1800" i="1">
                                  <a:latin typeface="Cambria Math" panose="02040503050406030204" pitchFamily="18" charset="0"/>
                                </a:rPr>
                              </m:ctrlPr>
                            </m:sSubPr>
                            <m:e>
                              <m:r>
                                <a:rPr lang="zh-CN" altLang="ar-AE" sz="1800" b="1" i="0">
                                  <a:latin typeface="Cambria Math" panose="02040503050406030204" pitchFamily="18" charset="0"/>
                                </a:rPr>
                                <m:t>𝐱</m:t>
                              </m:r>
                            </m:e>
                            <m:sub>
                              <m:r>
                                <a:rPr lang="zh-CN" altLang="ar-AE" sz="1800" b="0" i="1">
                                  <a:latin typeface="Cambria Math" panose="02040503050406030204" pitchFamily="18" charset="0"/>
                                </a:rPr>
                                <m:t>𝑡</m:t>
                              </m:r>
                              <m:r>
                                <a:rPr lang="ar-AE" altLang="zh-CN" sz="1800" b="0" i="0">
                                  <a:latin typeface="Cambria Math" panose="02040503050406030204" pitchFamily="18" charset="0"/>
                                </a:rPr>
                                <m:t>−</m:t>
                              </m:r>
                              <m:r>
                                <a:rPr lang="ar-AE" altLang="zh-CN" sz="1800" b="0" i="0">
                                  <a:latin typeface="Cambria Math" panose="02040503050406030204" pitchFamily="18" charset="0"/>
                                </a:rPr>
                                <m:t>1</m:t>
                              </m:r>
                            </m:sub>
                          </m:sSub>
                        </m:e>
                        <m:e>
                          <m:r>
                            <a:rPr lang="ar-AE" altLang="zh-CN" sz="1800" b="0" i="0">
                              <a:latin typeface="Cambria Math" panose="02040503050406030204" pitchFamily="18" charset="0"/>
                            </a:rPr>
                            <m:t>∣</m:t>
                          </m:r>
                          <m:sSub>
                            <m:sSubPr>
                              <m:ctrlPr>
                                <a:rPr lang="ar-AE" altLang="zh-CN" sz="1800" b="0" i="1">
                                  <a:latin typeface="Cambria Math" panose="02040503050406030204" pitchFamily="18" charset="0"/>
                                </a:rPr>
                              </m:ctrlPr>
                            </m:sSubPr>
                            <m:e>
                              <m:r>
                                <a:rPr lang="zh-CN" altLang="ar-AE" sz="1800" b="1" i="0">
                                  <a:latin typeface="Cambria Math" panose="02040503050406030204" pitchFamily="18" charset="0"/>
                                </a:rPr>
                                <m:t>𝐱</m:t>
                              </m:r>
                            </m:e>
                            <m:sub>
                              <m:r>
                                <a:rPr lang="zh-CN" altLang="ar-AE" sz="1800" b="0" i="1">
                                  <a:latin typeface="Cambria Math" panose="02040503050406030204" pitchFamily="18" charset="0"/>
                                </a:rPr>
                                <m:t>𝑡</m:t>
                              </m:r>
                            </m:sub>
                          </m:sSub>
                          <m:r>
                            <a:rPr lang="zh-CN" altLang="ar-AE" sz="1800" b="1" i="0">
                              <a:latin typeface="Cambria Math" panose="02040503050406030204" pitchFamily="18" charset="0"/>
                            </a:rPr>
                            <m:t>𝐜</m:t>
                          </m:r>
                        </m:e>
                      </m:d>
                    </m:oMath>
                  </m:oMathPara>
                </a14:m>
                <a:endParaRPr lang="en-US" altLang="zh-CN" sz="1800" b="1" dirty="0">
                  <a:ea typeface="苹方-简" panose="020B0400000000000000" pitchFamily="34" charset="-122"/>
                </a:endParaRPr>
              </a:p>
              <a:p>
                <a:r>
                  <a:rPr lang="zh-CN" altLang="en-US" sz="1800" dirty="0">
                    <a:ea typeface="苹方-简" panose="020B0400000000000000" pitchFamily="34" charset="-122"/>
                  </a:rPr>
                  <a:t>这意味着模型在每一步反向采样时，不仅依赖于当前噪声状态 </a:t>
                </a:r>
                <a14:m>
                  <m:oMath xmlns:m="http://schemas.openxmlformats.org/officeDocument/2006/math">
                    <m:sSub>
                      <m:sSubPr>
                        <m:ctrlPr>
                          <a:rPr lang="ar-AE" altLang="zh-CN" sz="1800" b="1"/>
                        </m:ctrlPr>
                      </m:sSubPr>
                      <m:e>
                        <m:r>
                          <a:rPr lang="zh-CN" altLang="ar-AE" sz="1800" b="1"/>
                          <m:t>𝐱</m:t>
                        </m:r>
                      </m:e>
                      <m:sub>
                        <m:r>
                          <a:rPr lang="zh-CN" altLang="ar-AE" sz="1800" i="1"/>
                          <m:t>𝑡</m:t>
                        </m:r>
                      </m:sub>
                    </m:sSub>
                  </m:oMath>
                </a14:m>
                <a:r>
                  <a:rPr lang="zh-CN" altLang="ar-AE" sz="1800" dirty="0">
                    <a:ea typeface="苹方-简" panose="020B0400000000000000" pitchFamily="34" charset="-122"/>
                  </a:rPr>
                  <a:t>，</a:t>
                </a:r>
                <a:r>
                  <a:rPr lang="zh-CN" altLang="en-US" sz="1800" dirty="0">
                    <a:ea typeface="苹方-简" panose="020B0400000000000000" pitchFamily="34" charset="-122"/>
                  </a:rPr>
                  <a:t>还依赖于条件输入 </a:t>
                </a:r>
                <a14:m>
                  <m:oMath xmlns:m="http://schemas.openxmlformats.org/officeDocument/2006/math">
                    <m:r>
                      <a:rPr lang="zh-CN" altLang="en-US" sz="1800" b="1"/>
                      <m:t>𝐜</m:t>
                    </m:r>
                  </m:oMath>
                </a14:m>
                <a:r>
                  <a:rPr lang="zh-CN" altLang="en-US" sz="1800" dirty="0">
                    <a:ea typeface="苹方-简" panose="020B0400000000000000" pitchFamily="34" charset="-122"/>
                  </a:rPr>
                  <a:t>。</a:t>
                </a:r>
              </a:p>
              <a:p>
                <a:pPr>
                  <a:buNone/>
                </a:pPr>
                <a:endParaRPr lang="ar-AE" altLang="zh-CN" sz="1800" b="1" dirty="0">
                  <a:ea typeface="苹方-简" panose="020B0400000000000000" pitchFamily="34" charset="-122"/>
                </a:endParaRPr>
              </a:p>
            </p:txBody>
          </p:sp>
        </mc:Choice>
        <mc:Fallback>
          <p:sp>
            <p:nvSpPr>
              <p:cNvPr id="5" name="文本框 4">
                <a:extLst>
                  <a:ext uri="{FF2B5EF4-FFF2-40B4-BE49-F238E27FC236}">
                    <a16:creationId xmlns:a16="http://schemas.microsoft.com/office/drawing/2014/main" id="{0DC2F533-9FFF-1DC1-8BCD-68941E2B0637}"/>
                  </a:ext>
                </a:extLst>
              </p:cNvPr>
              <p:cNvSpPr txBox="1">
                <a:spLocks noRot="1" noChangeAspect="1" noMove="1" noResize="1" noEditPoints="1" noAdjustHandles="1" noChangeArrowheads="1" noChangeShapeType="1" noTextEdit="1"/>
              </p:cNvSpPr>
              <p:nvPr/>
            </p:nvSpPr>
            <p:spPr>
              <a:xfrm>
                <a:off x="363131" y="1124744"/>
                <a:ext cx="11493509" cy="1477328"/>
              </a:xfrm>
              <a:prstGeom prst="rect">
                <a:avLst/>
              </a:prstGeom>
              <a:blipFill>
                <a:blip r:embed="rId2"/>
                <a:stretch>
                  <a:fillRect l="-477" t="-2066"/>
                </a:stretch>
              </a:blipFill>
            </p:spPr>
            <p:txBody>
              <a:bodyPr/>
              <a:lstStyle/>
              <a:p>
                <a:r>
                  <a:rPr lang="zh-CN" altLang="en-US">
                    <a:noFill/>
                  </a:rPr>
                  <a:t> </a:t>
                </a:r>
              </a:p>
            </p:txBody>
          </p:sp>
        </mc:Fallback>
      </mc:AlternateContent>
      <p:sp>
        <p:nvSpPr>
          <p:cNvPr id="12" name="标题 1">
            <a:extLst>
              <a:ext uri="{FF2B5EF4-FFF2-40B4-BE49-F238E27FC236}">
                <a16:creationId xmlns:a16="http://schemas.microsoft.com/office/drawing/2014/main" id="{FC6018C4-43C6-FBC6-22FE-6B58535EB2AB}"/>
              </a:ext>
            </a:extLst>
          </p:cNvPr>
          <p:cNvSpPr txBox="1">
            <a:spLocks/>
          </p:cNvSpPr>
          <p:nvPr/>
        </p:nvSpPr>
        <p:spPr>
          <a:xfrm>
            <a:off x="363131" y="319793"/>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4400" b="1" dirty="0">
                <a:latin typeface="苹方-简 中黑体" panose="020B0600000000000000" pitchFamily="34" charset="-122"/>
                <a:ea typeface="苹方-简 中黑体" panose="020B0600000000000000" pitchFamily="34" charset="-122"/>
                <a:cs typeface="Calibri"/>
              </a:rPr>
              <a:t>条件扩散模型</a:t>
            </a:r>
            <a:r>
              <a:rPr lang="en-US" altLang="zh-CN" sz="4400" b="1" dirty="0">
                <a:latin typeface="Calibri"/>
                <a:cs typeface="Calibri"/>
              </a:rPr>
              <a:t>-Stable Diffusion</a:t>
            </a:r>
            <a:endParaRPr lang="zh-CN" altLang="en-US" sz="4400" dirty="0"/>
          </a:p>
        </p:txBody>
      </p:sp>
      <p:pic>
        <p:nvPicPr>
          <p:cNvPr id="13" name="图片 12">
            <a:extLst>
              <a:ext uri="{FF2B5EF4-FFF2-40B4-BE49-F238E27FC236}">
                <a16:creationId xmlns:a16="http://schemas.microsoft.com/office/drawing/2014/main" id="{C643078B-DE9D-36D5-88F1-BA80837705B1}"/>
              </a:ext>
            </a:extLst>
          </p:cNvPr>
          <p:cNvPicPr>
            <a:picLocks noChangeAspect="1"/>
          </p:cNvPicPr>
          <p:nvPr/>
        </p:nvPicPr>
        <p:blipFill>
          <a:blip r:embed="rId3"/>
          <a:stretch>
            <a:fillRect/>
          </a:stretch>
        </p:blipFill>
        <p:spPr>
          <a:xfrm>
            <a:off x="940664" y="2390928"/>
            <a:ext cx="3211120" cy="3964218"/>
          </a:xfrm>
          <a:prstGeom prst="rect">
            <a:avLst/>
          </a:prstGeom>
        </p:spPr>
      </p:pic>
      <p:sp>
        <p:nvSpPr>
          <p:cNvPr id="14" name="文本框 13">
            <a:extLst>
              <a:ext uri="{FF2B5EF4-FFF2-40B4-BE49-F238E27FC236}">
                <a16:creationId xmlns:a16="http://schemas.microsoft.com/office/drawing/2014/main" id="{A53FFDBC-4E23-E814-7A12-00FEAAC57691}"/>
              </a:ext>
            </a:extLst>
          </p:cNvPr>
          <p:cNvSpPr txBox="1"/>
          <p:nvPr/>
        </p:nvSpPr>
        <p:spPr>
          <a:xfrm>
            <a:off x="4799856" y="2571041"/>
            <a:ext cx="7392144" cy="369332"/>
          </a:xfrm>
          <a:prstGeom prst="rect">
            <a:avLst/>
          </a:prstGeom>
          <a:noFill/>
        </p:spPr>
        <p:txBody>
          <a:bodyPr wrap="square">
            <a:spAutoFit/>
          </a:bodyPr>
          <a:lstStyle/>
          <a:p>
            <a:r>
              <a:rPr lang="en-US" altLang="zh-CN" sz="1800" b="1" i="0" dirty="0">
                <a:solidFill>
                  <a:srgbClr val="404040"/>
                </a:solidFill>
                <a:effectLst/>
                <a:latin typeface="苹方-简" panose="020B0400000000000000" pitchFamily="34" charset="-122"/>
                <a:ea typeface="苹方-简" panose="020B0400000000000000" pitchFamily="34" charset="-122"/>
              </a:rPr>
              <a:t>Stable Diffusion 2</a:t>
            </a:r>
            <a:r>
              <a:rPr lang="zh-CN" altLang="en-US" sz="1800" b="1" i="0" dirty="0">
                <a:solidFill>
                  <a:srgbClr val="404040"/>
                </a:solidFill>
                <a:effectLst/>
                <a:latin typeface="苹方-简" panose="020B0400000000000000" pitchFamily="34" charset="-122"/>
                <a:ea typeface="苹方-简" panose="020B0400000000000000" pitchFamily="34" charset="-122"/>
              </a:rPr>
              <a:t>便是一个基于条件</a:t>
            </a:r>
            <a:r>
              <a:rPr lang="en-US" altLang="zh-CN" sz="1800" b="1" i="0" dirty="0">
                <a:solidFill>
                  <a:srgbClr val="404040"/>
                </a:solidFill>
                <a:effectLst/>
                <a:latin typeface="苹方-简" panose="020B0400000000000000" pitchFamily="34" charset="-122"/>
                <a:ea typeface="苹方-简" panose="020B0400000000000000" pitchFamily="34" charset="-122"/>
              </a:rPr>
              <a:t>(Condition-Based)</a:t>
            </a:r>
            <a:r>
              <a:rPr lang="zh-CN" altLang="en-US" sz="1800" b="1" i="0" dirty="0">
                <a:solidFill>
                  <a:srgbClr val="404040"/>
                </a:solidFill>
                <a:effectLst/>
                <a:latin typeface="苹方-简" panose="020B0400000000000000" pitchFamily="34" charset="-122"/>
                <a:ea typeface="苹方-简" panose="020B0400000000000000" pitchFamily="34" charset="-122"/>
              </a:rPr>
              <a:t>的生成模型</a:t>
            </a:r>
            <a:endParaRPr lang="zh-CN" altLang="en-US" sz="1800" dirty="0">
              <a:latin typeface="苹方-简" panose="020B0400000000000000" pitchFamily="34" charset="-122"/>
              <a:ea typeface="苹方-简" panose="020B0400000000000000" pitchFamily="34" charset="-122"/>
            </a:endParaRPr>
          </a:p>
        </p:txBody>
      </p:sp>
      <p:sp>
        <p:nvSpPr>
          <p:cNvPr id="15" name="文本框 14">
            <a:extLst>
              <a:ext uri="{FF2B5EF4-FFF2-40B4-BE49-F238E27FC236}">
                <a16:creationId xmlns:a16="http://schemas.microsoft.com/office/drawing/2014/main" id="{72D76F8C-43EB-789F-0743-009FBA0C0454}"/>
              </a:ext>
            </a:extLst>
          </p:cNvPr>
          <p:cNvSpPr txBox="1"/>
          <p:nvPr/>
        </p:nvSpPr>
        <p:spPr>
          <a:xfrm>
            <a:off x="4911090" y="2900708"/>
            <a:ext cx="6892290" cy="646331"/>
          </a:xfrm>
          <a:prstGeom prst="rect">
            <a:avLst/>
          </a:prstGeom>
          <a:noFill/>
        </p:spPr>
        <p:txBody>
          <a:bodyPr wrap="square">
            <a:spAutoFit/>
          </a:bodyPr>
          <a:lstStyle/>
          <a:p>
            <a:pPr algn="just"/>
            <a:r>
              <a:rPr lang="zh-CN" altLang="en-US" sz="1800" b="1" dirty="0">
                <a:latin typeface="苹方-简" panose="020B0400000000000000" pitchFamily="34" charset="-122"/>
                <a:ea typeface="苹方-简" panose="020B0400000000000000" pitchFamily="34" charset="-122"/>
              </a:rPr>
              <a:t>它根据用户给出的</a:t>
            </a:r>
            <a:r>
              <a:rPr lang="en-US" altLang="zh-CN" sz="1800" b="1" dirty="0">
                <a:latin typeface="苹方-简" panose="020B0400000000000000" pitchFamily="34" charset="-122"/>
                <a:ea typeface="苹方-简" panose="020B0400000000000000" pitchFamily="34" charset="-122"/>
              </a:rPr>
              <a:t>Prompt</a:t>
            </a:r>
            <a:r>
              <a:rPr lang="zh-CN" altLang="en-US" sz="1800" b="1" dirty="0">
                <a:latin typeface="苹方-简" panose="020B0400000000000000" pitchFamily="34" charset="-122"/>
                <a:ea typeface="苹方-简" panose="020B0400000000000000" pitchFamily="34" charset="-122"/>
              </a:rPr>
              <a:t>，以其作为指导进行去噪，生成用户想要生成的图像，也就是所谓的</a:t>
            </a:r>
            <a:r>
              <a:rPr lang="en-US" altLang="zh-CN" sz="1800" b="1" dirty="0">
                <a:latin typeface="苹方-简" panose="020B0400000000000000" pitchFamily="34" charset="-122"/>
                <a:ea typeface="苹方-简" panose="020B0400000000000000" pitchFamily="34" charset="-122"/>
              </a:rPr>
              <a:t>AI</a:t>
            </a:r>
            <a:r>
              <a:rPr lang="zh-CN" altLang="en-US" sz="1800" b="1" dirty="0">
                <a:latin typeface="苹方-简" panose="020B0400000000000000" pitchFamily="34" charset="-122"/>
                <a:ea typeface="苹方-简" panose="020B0400000000000000" pitchFamily="34" charset="-122"/>
              </a:rPr>
              <a:t>画图</a:t>
            </a:r>
            <a:r>
              <a:rPr lang="en-US" altLang="zh-CN" sz="1800" b="1" dirty="0">
                <a:latin typeface="苹方-简" panose="020B0400000000000000" pitchFamily="34" charset="-122"/>
                <a:ea typeface="苹方-简" panose="020B0400000000000000" pitchFamily="34" charset="-122"/>
              </a:rPr>
              <a:t>. </a:t>
            </a:r>
            <a:r>
              <a:rPr lang="zh-CN" altLang="en-US" sz="1800" b="1" dirty="0">
                <a:latin typeface="苹方-简" panose="020B0400000000000000" pitchFamily="34" charset="-122"/>
                <a:ea typeface="苹方-简" panose="020B0400000000000000" pitchFamily="34" charset="-122"/>
              </a:rPr>
              <a:t>示意图如下</a:t>
            </a:r>
            <a:endParaRPr lang="zh-CN" altLang="en-US" sz="1800" dirty="0">
              <a:latin typeface="苹方-简" panose="020B0400000000000000" pitchFamily="34" charset="-122"/>
              <a:ea typeface="苹方-简" panose="020B0400000000000000" pitchFamily="34" charset="-122"/>
            </a:endParaRPr>
          </a:p>
        </p:txBody>
      </p:sp>
      <p:pic>
        <p:nvPicPr>
          <p:cNvPr id="16" name="图片 15">
            <a:extLst>
              <a:ext uri="{FF2B5EF4-FFF2-40B4-BE49-F238E27FC236}">
                <a16:creationId xmlns:a16="http://schemas.microsoft.com/office/drawing/2014/main" id="{1BE630CB-5635-1FD2-912D-81170497DA7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019800" y="4587281"/>
            <a:ext cx="1615440" cy="1615440"/>
          </a:xfrm>
          <a:prstGeom prst="rect">
            <a:avLst/>
          </a:prstGeom>
          <a:ln>
            <a:noFill/>
          </a:ln>
          <a:effectLst>
            <a:outerShdw blurRad="190500" algn="tl" rotWithShape="0">
              <a:srgbClr val="000000">
                <a:alpha val="70000"/>
              </a:srgbClr>
            </a:outerShdw>
          </a:effectLst>
        </p:spPr>
      </p:pic>
      <p:pic>
        <p:nvPicPr>
          <p:cNvPr id="17" name="图片 16">
            <a:extLst>
              <a:ext uri="{FF2B5EF4-FFF2-40B4-BE49-F238E27FC236}">
                <a16:creationId xmlns:a16="http://schemas.microsoft.com/office/drawing/2014/main" id="{AAB9718B-0C1C-CFE1-3C1F-A140D05DCA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0600" y="4587281"/>
            <a:ext cx="1615440" cy="1615440"/>
          </a:xfrm>
          <a:prstGeom prst="rect">
            <a:avLst/>
          </a:prstGeom>
          <a:ln>
            <a:noFill/>
          </a:ln>
          <a:effectLst>
            <a:outerShdw blurRad="190500" algn="tl" rotWithShape="0">
              <a:srgbClr val="000000">
                <a:alpha val="70000"/>
              </a:srgbClr>
            </a:outerShdw>
          </a:effectLst>
        </p:spPr>
      </p:pic>
      <p:cxnSp>
        <p:nvCxnSpPr>
          <p:cNvPr id="18" name="连接符: 肘形 17">
            <a:extLst>
              <a:ext uri="{FF2B5EF4-FFF2-40B4-BE49-F238E27FC236}">
                <a16:creationId xmlns:a16="http://schemas.microsoft.com/office/drawing/2014/main" id="{57AF4E68-EED7-5999-376B-451FD5ED8071}"/>
              </a:ext>
            </a:extLst>
          </p:cNvPr>
          <p:cNvCxnSpPr>
            <a:cxnSpLocks/>
            <a:stCxn id="16" idx="0"/>
            <a:endCxn id="17" idx="0"/>
          </p:cNvCxnSpPr>
          <p:nvPr/>
        </p:nvCxnSpPr>
        <p:spPr>
          <a:xfrm rot="5400000" flipH="1" flipV="1">
            <a:off x="8122920" y="3291881"/>
            <a:ext cx="12700" cy="2590800"/>
          </a:xfrm>
          <a:prstGeom prst="bentConnector3">
            <a:avLst>
              <a:gd name="adj1" fmla="val 3240000"/>
            </a:avLst>
          </a:prstGeom>
          <a:ln>
            <a:tailEnd type="triangle"/>
          </a:ln>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003734DA-0B6C-22E7-4214-65E829365F21}"/>
              </a:ext>
            </a:extLst>
          </p:cNvPr>
          <p:cNvSpPr txBox="1"/>
          <p:nvPr/>
        </p:nvSpPr>
        <p:spPr>
          <a:xfrm>
            <a:off x="5902960" y="3894863"/>
            <a:ext cx="4452620" cy="307777"/>
          </a:xfrm>
          <a:prstGeom prst="rect">
            <a:avLst/>
          </a:prstGeom>
          <a:noFill/>
        </p:spPr>
        <p:txBody>
          <a:bodyPr wrap="square" rtlCol="0">
            <a:spAutoFit/>
          </a:bodyPr>
          <a:lstStyle/>
          <a:p>
            <a:pPr algn="ctr"/>
            <a:r>
              <a:rPr lang="en-US" altLang="zh-CN" sz="1400" dirty="0">
                <a:latin typeface="苹方-简" panose="020B0400000000000000" pitchFamily="34" charset="-122"/>
                <a:ea typeface="苹方-简" panose="020B0400000000000000" pitchFamily="34" charset="-122"/>
              </a:rPr>
              <a:t>Prompt: A woman, red hair, blue jacket</a:t>
            </a:r>
            <a:endParaRPr lang="zh-CN" altLang="en-US" sz="1400" dirty="0">
              <a:latin typeface="苹方-简" panose="020B0400000000000000" pitchFamily="34" charset="-122"/>
              <a:ea typeface="苹方-简" panose="020B0400000000000000" pitchFamily="34" charset="-122"/>
            </a:endParaRPr>
          </a:p>
        </p:txBody>
      </p:sp>
      <p:cxnSp>
        <p:nvCxnSpPr>
          <p:cNvPr id="22" name="直接箭头连接符 21">
            <a:extLst>
              <a:ext uri="{FF2B5EF4-FFF2-40B4-BE49-F238E27FC236}">
                <a16:creationId xmlns:a16="http://schemas.microsoft.com/office/drawing/2014/main" id="{2C265384-699C-73ED-C74B-E837E59A93C5}"/>
              </a:ext>
            </a:extLst>
          </p:cNvPr>
          <p:cNvCxnSpPr>
            <a:stCxn id="16" idx="3"/>
            <a:endCxn id="17" idx="1"/>
          </p:cNvCxnSpPr>
          <p:nvPr/>
        </p:nvCxnSpPr>
        <p:spPr>
          <a:xfrm>
            <a:off x="7635240" y="5395001"/>
            <a:ext cx="9753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C626A6F4-8A7F-CB90-CA1A-4CE5C0C6CD0E}"/>
                  </a:ext>
                </a:extLst>
              </p:cNvPr>
              <p:cNvSpPr txBox="1"/>
              <p:nvPr/>
            </p:nvSpPr>
            <p:spPr>
              <a:xfrm>
                <a:off x="5902960" y="5094089"/>
                <a:ext cx="4452620" cy="307777"/>
              </a:xfrm>
              <a:prstGeom prst="rect">
                <a:avLst/>
              </a:prstGeom>
              <a:noFill/>
            </p:spPr>
            <p:txBody>
              <a:bodyPr wrap="square" rtlCol="0">
                <a:spAutoFit/>
              </a:bodyPr>
              <a:lstStyle/>
              <a:p>
                <a:pPr algn="ctr"/>
                <a14:m>
                  <m:oMath xmlns:m="http://schemas.openxmlformats.org/officeDocument/2006/math">
                    <m:r>
                      <a:rPr lang="en-US" altLang="zh-CN" sz="1400" b="1" i="1" dirty="0" smtClean="0">
                        <a:latin typeface="Cambria Math" panose="02040503050406030204" pitchFamily="18" charset="0"/>
                        <a:ea typeface="苹方-简" panose="020B0400000000000000" pitchFamily="34" charset="-122"/>
                      </a:rPr>
                      <m:t>𝑻</m:t>
                    </m:r>
                    <m:r>
                      <a:rPr lang="en-US" altLang="zh-CN" sz="1400" b="1" i="1" dirty="0" smtClean="0">
                        <a:latin typeface="Cambria Math" panose="02040503050406030204" pitchFamily="18" charset="0"/>
                        <a:ea typeface="苹方-简" panose="020B0400000000000000" pitchFamily="34" charset="-122"/>
                      </a:rPr>
                      <m:t> </m:t>
                    </m:r>
                  </m:oMath>
                </a14:m>
                <a:r>
                  <a:rPr lang="en-US" altLang="zh-CN" sz="1400" b="1" dirty="0">
                    <a:latin typeface="苹方-简" panose="020B0400000000000000" pitchFamily="34" charset="-122"/>
                    <a:ea typeface="苹方-简" panose="020B0400000000000000" pitchFamily="34" charset="-122"/>
                  </a:rPr>
                  <a:t>steps</a:t>
                </a:r>
                <a:endParaRPr lang="zh-CN" altLang="en-US" sz="1400" b="1" dirty="0">
                  <a:latin typeface="苹方-简" panose="020B0400000000000000" pitchFamily="34" charset="-122"/>
                  <a:ea typeface="苹方-简" panose="020B0400000000000000" pitchFamily="34" charset="-122"/>
                </a:endParaRPr>
              </a:p>
            </p:txBody>
          </p:sp>
        </mc:Choice>
        <mc:Fallback>
          <p:sp>
            <p:nvSpPr>
              <p:cNvPr id="23" name="文本框 22">
                <a:extLst>
                  <a:ext uri="{FF2B5EF4-FFF2-40B4-BE49-F238E27FC236}">
                    <a16:creationId xmlns:a16="http://schemas.microsoft.com/office/drawing/2014/main" id="{C626A6F4-8A7F-CB90-CA1A-4CE5C0C6CD0E}"/>
                  </a:ext>
                </a:extLst>
              </p:cNvPr>
              <p:cNvSpPr txBox="1">
                <a:spLocks noRot="1" noChangeAspect="1" noMove="1" noResize="1" noEditPoints="1" noAdjustHandles="1" noChangeArrowheads="1" noChangeShapeType="1" noTextEdit="1"/>
              </p:cNvSpPr>
              <p:nvPr/>
            </p:nvSpPr>
            <p:spPr>
              <a:xfrm>
                <a:off x="5902960" y="5094089"/>
                <a:ext cx="4452620" cy="307777"/>
              </a:xfrm>
              <a:prstGeom prst="rect">
                <a:avLst/>
              </a:prstGeom>
              <a:blipFill>
                <a:blip r:embed="rId6"/>
                <a:stretch>
                  <a:fillRect t="-2000" b="-2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2687305"/>
      </p:ext>
    </p:extLst>
  </p:cSld>
  <p:clrMapOvr>
    <a:masterClrMapping/>
  </p:clrMapOvr>
  <mc:AlternateContent xmlns:mc="http://schemas.openxmlformats.org/markup-compatibility/2006">
    <mc:Choice xmlns:p159="http://schemas.microsoft.com/office/powerpoint/2015/09/main" Requires="p159">
      <p:transition spd="slow" advTm="3000">
        <p159:morph option="byObject"/>
      </p:transition>
    </mc:Choice>
    <mc:Fallback>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30545D4-D0AB-1754-ACE5-C34125868A80}"/>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7305127F-39D5-24F0-F42F-63D19380B034}"/>
              </a:ext>
            </a:extLst>
          </p:cNvPr>
          <p:cNvSpPr>
            <a:spLocks noGrp="1"/>
          </p:cNvSpPr>
          <p:nvPr>
            <p:ph type="sldNum" sz="quarter" idx="12"/>
          </p:nvPr>
        </p:nvSpPr>
        <p:spPr/>
        <p:txBody>
          <a:bodyPr/>
          <a:lstStyle/>
          <a:p>
            <a:fld id="{0C913308-F349-4B6D-A68A-DD1791B4A57B}" type="slidenum">
              <a:rPr lang="zh-CN" altLang="en-US" smtClean="0"/>
              <a:t>12</a:t>
            </a:fld>
            <a:endParaRPr lang="zh-CN" altLang="en-US"/>
          </a:p>
        </p:txBody>
      </p:sp>
      <p:grpSp>
        <p:nvGrpSpPr>
          <p:cNvPr id="4" name="组合 3">
            <a:extLst>
              <a:ext uri="{FF2B5EF4-FFF2-40B4-BE49-F238E27FC236}">
                <a16:creationId xmlns:a16="http://schemas.microsoft.com/office/drawing/2014/main" id="{D3421763-52CD-4A92-A0D0-2010DF58CDF5}"/>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28B56AE6-33C5-5588-8077-5BD094F13AD6}"/>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C99D46E1-77B7-088C-885E-87BAB8314CA0}"/>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B51AF595-6931-460E-9C99-79DA6F0DF891}"/>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5205D6F5-C821-B0AB-2799-0A40AD78BA59}"/>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1B7EF722-8C4E-B76F-4083-21DBF8A1306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01B17DC6-387E-4CC1-6CC1-F92C3EBB3EA0}"/>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B4B7824-073A-ED08-98E1-8668B7AFBD16}"/>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98353B37-E360-D650-1DBF-38450FEEFD2D}"/>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研究内容</a:t>
              </a:r>
            </a:p>
          </p:txBody>
        </p:sp>
      </p:grpSp>
      <p:sp>
        <p:nvSpPr>
          <p:cNvPr id="19" name="标题 1">
            <a:extLst>
              <a:ext uri="{FF2B5EF4-FFF2-40B4-BE49-F238E27FC236}">
                <a16:creationId xmlns:a16="http://schemas.microsoft.com/office/drawing/2014/main" id="{DAA61A24-F049-0950-29DE-93A9D79160E2}"/>
              </a:ext>
            </a:extLst>
          </p:cNvPr>
          <p:cNvSpPr txBox="1">
            <a:spLocks/>
          </p:cNvSpPr>
          <p:nvPr/>
        </p:nvSpPr>
        <p:spPr>
          <a:xfrm>
            <a:off x="363131" y="854604"/>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3600" b="1" dirty="0">
                <a:latin typeface="苹方-简 中黑体" panose="020B0600000000000000" pitchFamily="34" charset="-122"/>
                <a:ea typeface="苹方-简 中黑体" panose="020B0600000000000000" pitchFamily="34" charset="-122"/>
                <a:cs typeface="Calibri"/>
              </a:rPr>
              <a:t>将条件扩散模型用于深度估计</a:t>
            </a:r>
            <a:endParaRPr lang="zh-CN" altLang="en-US" sz="3600" dirty="0">
              <a:latin typeface="苹方-简 中黑体" panose="020B0600000000000000" pitchFamily="34" charset="-122"/>
              <a:ea typeface="苹方-简 中黑体" panose="020B0600000000000000" pitchFamily="34" charset="-122"/>
            </a:endParaRPr>
          </a:p>
        </p:txBody>
      </p:sp>
      <mc:AlternateContent xmlns:mc="http://schemas.openxmlformats.org/markup-compatibility/2006">
        <mc:Choice xmlns:a14="http://schemas.microsoft.com/office/drawing/2010/main" Requires="a14">
          <p:sp>
            <p:nvSpPr>
              <p:cNvPr id="20" name="Rectangle 1">
                <a:extLst>
                  <a:ext uri="{FF2B5EF4-FFF2-40B4-BE49-F238E27FC236}">
                    <a16:creationId xmlns:a16="http://schemas.microsoft.com/office/drawing/2014/main" id="{D83EFABA-9738-522C-9981-708FD95BB65D}"/>
                  </a:ext>
                </a:extLst>
              </p:cNvPr>
              <p:cNvSpPr>
                <a:spLocks noChangeArrowheads="1"/>
              </p:cNvSpPr>
              <p:nvPr/>
            </p:nvSpPr>
            <p:spPr bwMode="auto">
              <a:xfrm>
                <a:off x="299856" y="3782267"/>
                <a:ext cx="5832648" cy="185095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defTabSz="914400" eaLnBrk="0" fontAlgn="base" hangingPunct="0">
                  <a:spcBef>
                    <a:spcPct val="0"/>
                  </a:spcBef>
                  <a:spcAft>
                    <a:spcPct val="0"/>
                  </a:spcAft>
                </a:pPr>
                <a:r>
                  <a:rPr kumimoji="0" lang="zh-CN" altLang="zh-CN" sz="1800" b="0" i="0" u="none" strike="noStrike" cap="none" normalizeH="0" baseline="0" dirty="0">
                    <a:ln>
                      <a:noFill/>
                    </a:ln>
                    <a:solidFill>
                      <a:schemeClr val="tx1"/>
                    </a:solidFill>
                    <a:effectLst/>
                    <a:latin typeface="Arial" panose="020B0604020202020204" pitchFamily="34" charset="0"/>
                  </a:rPr>
                  <a:t>给定输入图像 </a:t>
                </a:r>
                <a14:m>
                  <m:oMath xmlns:m="http://schemas.openxmlformats.org/officeDocument/2006/math">
                    <m:r>
                      <a:rPr kumimoji="0" lang="zh-CN" altLang="zh-CN" sz="1800" b="0" i="1" u="none" strike="noStrike" cap="none" normalizeH="0" baseline="0" dirty="0" smtClean="0">
                        <a:ln>
                          <a:noFill/>
                        </a:ln>
                        <a:solidFill>
                          <a:schemeClr val="tx1"/>
                        </a:solidFill>
                        <a:effectLst/>
                        <a:latin typeface="Cambria Math" panose="02040503050406030204" pitchFamily="18" charset="0"/>
                        <a:ea typeface="Google Sans Text"/>
                      </a:rPr>
                      <m:t>𝐱</m:t>
                    </m:r>
                  </m:oMath>
                </a14:m>
                <a:r>
                  <a:rPr kumimoji="0" lang="zh-CN" altLang="zh-CN" sz="1800" b="0" i="0" u="none" strike="noStrike" cap="none" normalizeH="0" baseline="0" dirty="0">
                    <a:ln>
                      <a:noFill/>
                    </a:ln>
                    <a:solidFill>
                      <a:schemeClr val="tx1"/>
                    </a:solidFill>
                    <a:effectLst/>
                    <a:latin typeface="Arial" panose="020B0604020202020204" pitchFamily="34" charset="0"/>
                  </a:rPr>
                  <a:t>，我们使用原始的 </a:t>
                </a:r>
                <a14:m>
                  <m:oMath xmlns:m="http://schemas.openxmlformats.org/officeDocument/2006/math">
                    <m:r>
                      <m:rPr>
                        <m:nor/>
                      </m:rPr>
                      <a:rPr kumimoji="0" lang="zh-CN" altLang="zh-CN" sz="1800" b="0" i="0" u="none" strike="noStrike" cap="none" normalizeH="0" baseline="0" dirty="0" smtClean="0">
                        <a:ln>
                          <a:noFill/>
                        </a:ln>
                        <a:solidFill>
                          <a:schemeClr val="tx1"/>
                        </a:solidFill>
                        <a:effectLst/>
                        <a:latin typeface="Cambria Math" panose="02040503050406030204" pitchFamily="18" charset="0"/>
                        <a:ea typeface="Google Sans Text"/>
                      </a:rPr>
                      <m:t>Stable</m:t>
                    </m:r>
                    <m:r>
                      <m:rPr>
                        <m:nor/>
                      </m:rPr>
                      <a:rPr kumimoji="0" lang="zh-CN" altLang="zh-CN" sz="1800" b="0" i="0" u="none" strike="noStrike" cap="none" normalizeH="0" baseline="0" dirty="0" smtClean="0">
                        <a:ln>
                          <a:noFill/>
                        </a:ln>
                        <a:solidFill>
                          <a:schemeClr val="tx1"/>
                        </a:solidFill>
                        <a:effectLst/>
                        <a:latin typeface="Cambria Math" panose="02040503050406030204" pitchFamily="18" charset="0"/>
                        <a:ea typeface="Google Sans Text"/>
                      </a:rPr>
                      <m:t> </m:t>
                    </m:r>
                    <m:r>
                      <m:rPr>
                        <m:nor/>
                      </m:rPr>
                      <a:rPr kumimoji="0" lang="zh-CN" altLang="zh-CN" sz="1800" b="0" i="0" u="none" strike="noStrike" cap="none" normalizeH="0" baseline="0" dirty="0" smtClean="0">
                        <a:ln>
                          <a:noFill/>
                        </a:ln>
                        <a:solidFill>
                          <a:schemeClr val="tx1"/>
                        </a:solidFill>
                        <a:effectLst/>
                        <a:latin typeface="Cambria Math" panose="02040503050406030204" pitchFamily="18" charset="0"/>
                        <a:ea typeface="Google Sans Text"/>
                      </a:rPr>
                      <m:t>Diffusion</m:t>
                    </m:r>
                    <m:r>
                      <m:rPr>
                        <m:nor/>
                      </m:rPr>
                      <a:rPr kumimoji="0" lang="zh-CN" altLang="zh-CN" sz="1800" b="0" i="0" u="none" strike="noStrike" cap="none" normalizeH="0" baseline="0" dirty="0" smtClean="0">
                        <a:ln>
                          <a:noFill/>
                        </a:ln>
                        <a:solidFill>
                          <a:schemeClr val="tx1"/>
                        </a:solidFill>
                        <a:effectLst/>
                        <a:latin typeface="Cambria Math" panose="02040503050406030204" pitchFamily="18" charset="0"/>
                        <a:ea typeface="Google Sans Text"/>
                      </a:rPr>
                      <m:t> </m:t>
                    </m:r>
                    <m:r>
                      <m:rPr>
                        <m:nor/>
                      </m:rPr>
                      <a:rPr kumimoji="0" lang="zh-CN" altLang="zh-CN" sz="1800" b="0" i="0" u="none" strike="noStrike" cap="none" normalizeH="0" baseline="0" dirty="0" smtClean="0">
                        <a:ln>
                          <a:noFill/>
                        </a:ln>
                        <a:solidFill>
                          <a:schemeClr val="tx1"/>
                        </a:solidFill>
                        <a:effectLst/>
                        <a:latin typeface="Cambria Math" panose="02040503050406030204" pitchFamily="18" charset="0"/>
                        <a:ea typeface="Google Sans Text"/>
                      </a:rPr>
                      <m:t>VAE</m:t>
                    </m:r>
                  </m:oMath>
                </a14:m>
                <a:r>
                  <a:rPr kumimoji="0" lang="zh-CN" altLang="zh-CN" sz="1800" b="0" i="0" u="none" strike="noStrike" cap="none" normalizeH="0" baseline="0" dirty="0">
                    <a:ln>
                      <a:noFill/>
                    </a:ln>
                    <a:solidFill>
                      <a:schemeClr val="tx1"/>
                    </a:solidFill>
                    <a:effectLst/>
                    <a:latin typeface="Arial" panose="020B0604020202020204" pitchFamily="34" charset="0"/>
                  </a:rPr>
                  <a:t> 将其编码</a:t>
                </a:r>
                <a:r>
                  <a:rPr lang="zh-CN" altLang="en-US" sz="1800" dirty="0">
                    <a:latin typeface="Arial" panose="020B0604020202020204" pitchFamily="34" charset="0"/>
                  </a:rPr>
                  <a:t>进</a:t>
                </a:r>
                <a:r>
                  <a:rPr lang="zh-CN" altLang="en-US" sz="1800" b="1" dirty="0">
                    <a:latin typeface="Arial" panose="020B0604020202020204" pitchFamily="34" charset="0"/>
                  </a:rPr>
                  <a:t>潜空间</a:t>
                </a:r>
                <a:r>
                  <a:rPr lang="zh-CN" altLang="en-US" sz="1800" dirty="0">
                    <a:latin typeface="Arial" panose="020B0604020202020204" pitchFamily="34" charset="0"/>
                  </a:rPr>
                  <a:t>，表示为</a:t>
                </a:r>
                <a14:m>
                  <m:oMath xmlns:m="http://schemas.openxmlformats.org/officeDocument/2006/math">
                    <m:sSup>
                      <m:sSupPr>
                        <m:ctrlPr>
                          <a:rPr kumimoji="0" lang="zh-CN" altLang="zh-CN" sz="1800" b="0" i="1" u="none" strike="noStrike" cap="none" normalizeH="0" baseline="0" dirty="0" smtClean="0">
                            <a:ln>
                              <a:noFill/>
                            </a:ln>
                            <a:solidFill>
                              <a:schemeClr val="tx1"/>
                            </a:solidFill>
                            <a:effectLst/>
                            <a:latin typeface="Cambria Math" panose="02040503050406030204" pitchFamily="18" charset="0"/>
                            <a:ea typeface="Google Sans Text"/>
                          </a:rPr>
                        </m:ctrlPr>
                      </m:sSupPr>
                      <m:e>
                        <m:r>
                          <a:rPr kumimoji="0" lang="zh-CN" altLang="zh-CN" sz="1800" b="0" i="1" u="none" strike="noStrike" cap="none" normalizeH="0" baseline="0" dirty="0" smtClean="0">
                            <a:ln>
                              <a:noFill/>
                            </a:ln>
                            <a:solidFill>
                              <a:schemeClr val="tx1"/>
                            </a:solidFill>
                            <a:effectLst/>
                            <a:latin typeface="Cambria Math" panose="02040503050406030204" pitchFamily="18" charset="0"/>
                            <a:ea typeface="Google Sans Text"/>
                          </a:rPr>
                          <m:t>𝐳</m:t>
                        </m:r>
                      </m:e>
                      <m:sup>
                        <m:d>
                          <m:dPr>
                            <m:ctrlPr>
                              <a:rPr kumimoji="0" lang="zh-CN" altLang="zh-CN" sz="1800" b="0" i="1" u="none" strike="noStrike" cap="none" normalizeH="0" baseline="0" dirty="0" smtClean="0">
                                <a:ln>
                                  <a:noFill/>
                                </a:ln>
                                <a:solidFill>
                                  <a:schemeClr val="tx1"/>
                                </a:solidFill>
                                <a:effectLst/>
                                <a:latin typeface="Cambria Math" panose="02040503050406030204" pitchFamily="18" charset="0"/>
                                <a:ea typeface="Google Sans Text"/>
                              </a:rPr>
                            </m:ctrlPr>
                          </m:dPr>
                          <m:e>
                            <m:r>
                              <a:rPr kumimoji="0" lang="zh-CN" altLang="zh-CN" sz="1800" b="0" i="1" u="none" strike="noStrike" cap="none" normalizeH="0" baseline="0" dirty="0" smtClean="0">
                                <a:ln>
                                  <a:noFill/>
                                </a:ln>
                                <a:solidFill>
                                  <a:schemeClr val="tx1"/>
                                </a:solidFill>
                                <a:effectLst/>
                                <a:latin typeface="Cambria Math" panose="02040503050406030204" pitchFamily="18" charset="0"/>
                                <a:ea typeface="Google Sans Text"/>
                              </a:rPr>
                              <m:t>𝐱</m:t>
                            </m:r>
                          </m:e>
                        </m:d>
                      </m:sup>
                    </m:sSup>
                  </m:oMath>
                </a14:m>
                <a:r>
                  <a:rPr kumimoji="0" lang="zh-CN" altLang="zh-CN" sz="1800" b="0" i="0" u="none" strike="noStrike" cap="none" normalizeH="0" baseline="0" dirty="0">
                    <a:ln>
                      <a:noFill/>
                    </a:ln>
                    <a:solidFill>
                      <a:schemeClr val="tx1"/>
                    </a:solidFill>
                    <a:effectLst/>
                    <a:latin typeface="Arial" panose="020B0604020202020204" pitchFamily="34" charset="0"/>
                  </a:rPr>
                  <a:t>，并在每次去噪迭代中将其与深度潜在代码 </a:t>
                </a:r>
                <a14:m>
                  <m:oMath xmlns:m="http://schemas.openxmlformats.org/officeDocument/2006/math">
                    <m:sSubSup>
                      <m:sSubSupPr>
                        <m:ctrlPr>
                          <a:rPr kumimoji="0" lang="en-US" altLang="zh-CN" sz="1800" b="0" i="1" u="none" strike="noStrike" cap="none" normalizeH="0" baseline="0" dirty="0" smtClean="0">
                            <a:ln>
                              <a:noFill/>
                            </a:ln>
                            <a:solidFill>
                              <a:schemeClr val="tx1"/>
                            </a:solidFill>
                            <a:effectLst/>
                            <a:latin typeface="Cambria Math" panose="02040503050406030204" pitchFamily="18" charset="0"/>
                          </a:rPr>
                        </m:ctrlPr>
                      </m:sSubSupPr>
                      <m:e>
                        <m:r>
                          <m:rPr>
                            <m:sty m:val="p"/>
                          </m:rPr>
                          <a:rPr kumimoji="0" lang="en-US" altLang="zh-CN" sz="1800" b="0" i="1" u="none" strike="noStrike" cap="none" normalizeH="0" baseline="0" dirty="0" smtClean="0">
                            <a:ln>
                              <a:noFill/>
                            </a:ln>
                            <a:solidFill>
                              <a:schemeClr val="tx1"/>
                            </a:solidFill>
                            <a:effectLst/>
                            <a:latin typeface="Cambria Math" panose="02040503050406030204" pitchFamily="18" charset="0"/>
                          </a:rPr>
                          <m:t>z</m:t>
                        </m:r>
                      </m:e>
                      <m:sub>
                        <m:r>
                          <m:rPr>
                            <m:sty m:val="p"/>
                          </m:rPr>
                          <a:rPr kumimoji="0" lang="en-US" altLang="zh-CN" sz="1800" b="0" i="1" u="none" strike="noStrike" cap="none" normalizeH="0" baseline="0" dirty="0" smtClean="0">
                            <a:ln>
                              <a:noFill/>
                            </a:ln>
                            <a:solidFill>
                              <a:schemeClr val="tx1"/>
                            </a:solidFill>
                            <a:effectLst/>
                            <a:latin typeface="Cambria Math" panose="02040503050406030204" pitchFamily="18" charset="0"/>
                          </a:rPr>
                          <m:t>T</m:t>
                        </m:r>
                      </m:sub>
                      <m:sup>
                        <m:r>
                          <m:rPr>
                            <m:sty m:val="p"/>
                          </m:rPr>
                          <a:rPr kumimoji="0" lang="en-US" altLang="zh-CN" sz="1800" b="0" i="1" u="none" strike="noStrike" cap="none" normalizeH="0" baseline="0" dirty="0" smtClean="0">
                            <a:ln>
                              <a:noFill/>
                            </a:ln>
                            <a:solidFill>
                              <a:schemeClr val="tx1"/>
                            </a:solidFill>
                            <a:effectLst/>
                            <a:latin typeface="Cambria Math" panose="02040503050406030204" pitchFamily="18" charset="0"/>
                          </a:rPr>
                          <m:t>y</m:t>
                        </m:r>
                      </m:sup>
                    </m:sSubSup>
                  </m:oMath>
                </a14:m>
                <a:r>
                  <a:rPr kumimoji="0" lang="zh-CN" altLang="zh-CN" sz="1800" b="0" i="0" u="none" strike="noStrike" cap="none" normalizeH="0" baseline="0" dirty="0">
                    <a:ln>
                      <a:noFill/>
                    </a:ln>
                    <a:solidFill>
                      <a:schemeClr val="tx1"/>
                    </a:solidFill>
                    <a:effectLst/>
                    <a:latin typeface="Arial" panose="020B0604020202020204" pitchFamily="34" charset="0"/>
                  </a:rPr>
                  <a:t>进行拼接（concatenate），然后输入给经过修改和微调的 U-Net。在执行完 </a:t>
                </a:r>
                <a14:m>
                  <m:oMath xmlns:m="http://schemas.openxmlformats.org/officeDocument/2006/math">
                    <m:r>
                      <a:rPr kumimoji="0" lang="zh-CN" altLang="zh-CN" sz="1800" b="0" i="1" u="none" strike="noStrike" cap="none" normalizeH="0" baseline="0" dirty="0" smtClean="0">
                        <a:ln>
                          <a:noFill/>
                        </a:ln>
                        <a:solidFill>
                          <a:schemeClr val="tx1"/>
                        </a:solidFill>
                        <a:effectLst/>
                        <a:latin typeface="Cambria Math" panose="02040503050406030204" pitchFamily="18" charset="0"/>
                        <a:ea typeface="Google Sans Text"/>
                      </a:rPr>
                      <m:t>𝑇</m:t>
                    </m:r>
                  </m:oMath>
                </a14:m>
                <a:r>
                  <a:rPr kumimoji="0" lang="zh-CN" altLang="zh-CN" sz="1800" b="0" i="0" u="none" strike="noStrike" cap="none" normalizeH="0" baseline="0" dirty="0">
                    <a:ln>
                      <a:noFill/>
                    </a:ln>
                    <a:solidFill>
                      <a:schemeClr val="tx1"/>
                    </a:solidFill>
                    <a:effectLst/>
                    <a:latin typeface="Arial" panose="020B0604020202020204" pitchFamily="34" charset="0"/>
                  </a:rPr>
                  <a:t> 步的时间表后，得到的最终深度潜在代码</a:t>
                </a:r>
                <a14:m>
                  <m:oMath xmlns:m="http://schemas.openxmlformats.org/officeDocument/2006/math">
                    <m:sSubSup>
                      <m:sSubSupPr>
                        <m:ctrlPr>
                          <a:rPr lang="en-US" altLang="zh-CN" sz="1800" i="1" dirty="0">
                            <a:latin typeface="Cambria Math" panose="02040503050406030204" pitchFamily="18" charset="0"/>
                          </a:rPr>
                        </m:ctrlPr>
                      </m:sSubSupPr>
                      <m:e>
                        <m:r>
                          <m:rPr>
                            <m:sty m:val="p"/>
                          </m:rPr>
                          <a:rPr lang="en-US" altLang="zh-CN" sz="1800" i="1" dirty="0">
                            <a:latin typeface="Cambria Math" panose="02040503050406030204" pitchFamily="18" charset="0"/>
                          </a:rPr>
                          <m:t>z</m:t>
                        </m:r>
                      </m:e>
                      <m:sub>
                        <m:r>
                          <a:rPr lang="en-US" altLang="zh-CN" sz="1800" b="0" i="1" dirty="0" smtClean="0">
                            <a:latin typeface="Cambria Math" panose="02040503050406030204" pitchFamily="18" charset="0"/>
                          </a:rPr>
                          <m:t>0</m:t>
                        </m:r>
                      </m:sub>
                      <m:sup>
                        <m:r>
                          <m:rPr>
                            <m:sty m:val="p"/>
                          </m:rPr>
                          <a:rPr lang="en-US" altLang="zh-CN" sz="1800" i="1" dirty="0">
                            <a:latin typeface="Cambria Math" panose="02040503050406030204" pitchFamily="18" charset="0"/>
                          </a:rPr>
                          <m:t>d</m:t>
                        </m:r>
                      </m:sup>
                    </m:sSubSup>
                  </m:oMath>
                </a14:m>
                <a:r>
                  <a:rPr kumimoji="0" lang="zh-CN" altLang="zh-CN" sz="1800" b="0" i="0" u="none" strike="noStrike" cap="none" normalizeH="0" baseline="0" dirty="0">
                    <a:ln>
                      <a:noFill/>
                    </a:ln>
                    <a:solidFill>
                      <a:schemeClr val="tx1"/>
                    </a:solidFill>
                    <a:effectLst/>
                    <a:latin typeface="Arial" panose="020B0604020202020204" pitchFamily="34" charset="0"/>
                  </a:rPr>
                  <a:t>被解码成一个图像，对其 3 个通道取平均以获得最终的估计</a:t>
                </a:r>
                <a14:m>
                  <m:oMath xmlns:m="http://schemas.openxmlformats.org/officeDocument/2006/math">
                    <m:acc>
                      <m:accPr>
                        <m:chr m:val="̂"/>
                        <m:ctrlPr>
                          <a:rPr kumimoji="0" lang="zh-CN" altLang="zh-CN" sz="1800" b="0" i="1" u="none" strike="noStrike" cap="none" normalizeH="0" baseline="0" dirty="0" smtClean="0">
                            <a:ln>
                              <a:noFill/>
                            </a:ln>
                            <a:solidFill>
                              <a:schemeClr val="tx1"/>
                            </a:solidFill>
                            <a:effectLst/>
                            <a:latin typeface="Cambria Math" panose="02040503050406030204" pitchFamily="18" charset="0"/>
                            <a:ea typeface="Google Sans Text"/>
                          </a:rPr>
                        </m:ctrlPr>
                      </m:accPr>
                      <m:e>
                        <m:r>
                          <m:rPr>
                            <m:sty m:val="p"/>
                          </m:rPr>
                          <a:rPr kumimoji="0" lang="en-US" altLang="zh-CN" sz="1800" b="0" i="1" u="none" strike="noStrike" cap="none" normalizeH="0" baseline="0" dirty="0" smtClean="0">
                            <a:ln>
                              <a:noFill/>
                            </a:ln>
                            <a:solidFill>
                              <a:schemeClr val="tx1"/>
                            </a:solidFill>
                            <a:effectLst/>
                            <a:latin typeface="Cambria Math" panose="02040503050406030204" pitchFamily="18" charset="0"/>
                            <a:ea typeface="Google Sans Text"/>
                          </a:rPr>
                          <m:t>y</m:t>
                        </m:r>
                      </m:e>
                    </m:acc>
                  </m:oMath>
                </a14:m>
                <a:r>
                  <a:rPr kumimoji="0" lang="zh-CN" altLang="zh-CN" sz="1800" b="0" i="0" u="none" strike="noStrike" cap="none" normalizeH="0" baseline="0" dirty="0">
                    <a:ln>
                      <a:noFill/>
                    </a:ln>
                    <a:solidFill>
                      <a:schemeClr val="tx1"/>
                    </a:solidFill>
                    <a:effectLst/>
                    <a:latin typeface="Arial" panose="020B0604020202020204" pitchFamily="34" charset="0"/>
                  </a:rPr>
                  <a:t>。</a:t>
                </a:r>
              </a:p>
            </p:txBody>
          </p:sp>
        </mc:Choice>
        <mc:Fallback>
          <p:sp>
            <p:nvSpPr>
              <p:cNvPr id="20" name="Rectangle 1">
                <a:extLst>
                  <a:ext uri="{FF2B5EF4-FFF2-40B4-BE49-F238E27FC236}">
                    <a16:creationId xmlns:a16="http://schemas.microsoft.com/office/drawing/2014/main" id="{D83EFABA-9738-522C-9981-708FD95BB65D}"/>
                  </a:ext>
                </a:extLst>
              </p:cNvPr>
              <p:cNvSpPr>
                <a:spLocks noRot="1" noChangeAspect="1" noMove="1" noResize="1" noEditPoints="1" noAdjustHandles="1" noChangeArrowheads="1" noChangeShapeType="1" noTextEdit="1"/>
              </p:cNvSpPr>
              <p:nvPr/>
            </p:nvSpPr>
            <p:spPr bwMode="auto">
              <a:xfrm>
                <a:off x="299856" y="3782267"/>
                <a:ext cx="5832648" cy="1850956"/>
              </a:xfrm>
              <a:prstGeom prst="rect">
                <a:avLst/>
              </a:prstGeom>
              <a:blipFill>
                <a:blip r:embed="rId2"/>
                <a:stretch>
                  <a:fillRect l="-836" t="-1316" r="-940" b="-460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2" name="Rectangle 1">
            <a:extLst>
              <a:ext uri="{FF2B5EF4-FFF2-40B4-BE49-F238E27FC236}">
                <a16:creationId xmlns:a16="http://schemas.microsoft.com/office/drawing/2014/main" id="{3569BB1D-9850-C0DA-D645-F3A90E796854}"/>
              </a:ext>
            </a:extLst>
          </p:cNvPr>
          <p:cNvSpPr>
            <a:spLocks noChangeArrowheads="1"/>
          </p:cNvSpPr>
          <p:nvPr/>
        </p:nvSpPr>
        <p:spPr bwMode="auto">
          <a:xfrm>
            <a:off x="6168008" y="3835951"/>
            <a:ext cx="583264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defTabSz="914400" eaLnBrk="0" fontAlgn="base" hangingPunct="0">
              <a:spcBef>
                <a:spcPct val="0"/>
              </a:spcBef>
              <a:spcAft>
                <a:spcPct val="0"/>
              </a:spcAft>
            </a:pPr>
            <a:r>
              <a:rPr kumimoji="0" lang="zh-CN" altLang="en-US" sz="1800" b="0" i="0" u="none" strike="noStrike" cap="none" normalizeH="0" baseline="0" dirty="0">
                <a:ln>
                  <a:noFill/>
                </a:ln>
                <a:solidFill>
                  <a:schemeClr val="tx1"/>
                </a:solidFill>
                <a:effectLst/>
                <a:latin typeface="Arial" panose="020B0604020202020204" pitchFamily="34" charset="0"/>
              </a:rPr>
              <a:t>其中，编码进</a:t>
            </a:r>
            <a:r>
              <a:rPr kumimoji="0" lang="zh-CN" altLang="en-US" sz="1800" b="1" i="0" u="none" strike="noStrike" cap="none" normalizeH="0" baseline="0" dirty="0">
                <a:ln>
                  <a:noFill/>
                </a:ln>
                <a:solidFill>
                  <a:schemeClr val="tx1"/>
                </a:solidFill>
                <a:effectLst/>
                <a:latin typeface="Arial" panose="020B0604020202020204" pitchFamily="34" charset="0"/>
              </a:rPr>
              <a:t>潜空间</a:t>
            </a:r>
            <a:r>
              <a:rPr kumimoji="0" lang="zh-CN" altLang="en-US" sz="1800" b="0" i="0" u="none" strike="noStrike" cap="none" normalizeH="0" baseline="0" dirty="0">
                <a:ln>
                  <a:noFill/>
                </a:ln>
                <a:solidFill>
                  <a:schemeClr val="tx1"/>
                </a:solidFill>
                <a:effectLst/>
                <a:latin typeface="Arial" panose="020B0604020202020204" pitchFamily="34" charset="0"/>
              </a:rPr>
              <a:t>是由于扩散模型需要消耗大量算力来进行噪声的预测，若使用原尺寸图像则会导致资源消耗过大，编码进潜空间可以使得图像在低分辨率的同时保留高分辨率的细节特征，从而减少算力资源消耗</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286264FE-AAFF-8ECF-53BB-1273642DBECB}"/>
                  </a:ext>
                </a:extLst>
              </p:cNvPr>
              <p:cNvSpPr txBox="1"/>
              <p:nvPr/>
            </p:nvSpPr>
            <p:spPr>
              <a:xfrm>
                <a:off x="396440" y="1676003"/>
                <a:ext cx="6153292" cy="322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sSup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𝐳</m:t>
                          </m:r>
                        </m:e>
                        <m:sup>
                          <m:d>
                            <m:d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d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𝐱</m:t>
                              </m:r>
                            </m:e>
                          </m:d>
                        </m:sup>
                      </m:sSup>
                    </m:oMath>
                  </m:oMathPara>
                </a14:m>
                <a:endParaRPr lang="zh-CN" altLang="en-US" sz="1400" dirty="0"/>
              </a:p>
            </p:txBody>
          </p:sp>
        </mc:Choice>
        <mc:Fallback>
          <p:sp>
            <p:nvSpPr>
              <p:cNvPr id="26" name="文本框 25">
                <a:extLst>
                  <a:ext uri="{FF2B5EF4-FFF2-40B4-BE49-F238E27FC236}">
                    <a16:creationId xmlns:a16="http://schemas.microsoft.com/office/drawing/2014/main" id="{286264FE-AAFF-8ECF-53BB-1273642DBECB}"/>
                  </a:ext>
                </a:extLst>
              </p:cNvPr>
              <p:cNvSpPr txBox="1">
                <a:spLocks noRot="1" noChangeAspect="1" noMove="1" noResize="1" noEditPoints="1" noAdjustHandles="1" noChangeArrowheads="1" noChangeShapeType="1" noTextEdit="1"/>
              </p:cNvSpPr>
              <p:nvPr/>
            </p:nvSpPr>
            <p:spPr>
              <a:xfrm>
                <a:off x="396440" y="1676003"/>
                <a:ext cx="6153292" cy="322268"/>
              </a:xfrm>
              <a:prstGeom prst="rect">
                <a:avLst/>
              </a:prstGeom>
              <a:blipFill>
                <a:blip r:embed="rId3"/>
                <a:stretch>
                  <a:fillRect/>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9409CDF3-3F22-7F1C-5581-3CA2D6D23A20}"/>
              </a:ext>
            </a:extLst>
          </p:cNvPr>
          <p:cNvSpPr/>
          <p:nvPr/>
        </p:nvSpPr>
        <p:spPr>
          <a:xfrm>
            <a:off x="0" y="3356992"/>
            <a:ext cx="3215680"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799E3075-4A80-406B-090B-04E159742456}"/>
              </a:ext>
            </a:extLst>
          </p:cNvPr>
          <p:cNvPicPr>
            <a:picLocks noChangeAspect="1"/>
          </p:cNvPicPr>
          <p:nvPr/>
        </p:nvPicPr>
        <p:blipFill>
          <a:blip r:embed="rId4"/>
          <a:stretch>
            <a:fillRect/>
          </a:stretch>
        </p:blipFill>
        <p:spPr>
          <a:xfrm>
            <a:off x="47328" y="1512669"/>
            <a:ext cx="12097344" cy="2071882"/>
          </a:xfrm>
          <a:prstGeom prst="rect">
            <a:avLst/>
          </a:prstGeom>
          <a:ln w="19050">
            <a:solidFill>
              <a:schemeClr val="tx1"/>
            </a:solidFill>
            <a:prstDash val="dash"/>
          </a:ln>
        </p:spPr>
      </p:pic>
    </p:spTree>
    <p:extLst>
      <p:ext uri="{BB962C8B-B14F-4D97-AF65-F5344CB8AC3E}">
        <p14:creationId xmlns:p14="http://schemas.microsoft.com/office/powerpoint/2010/main" val="3985698369"/>
      </p:ext>
    </p:extLst>
  </p:cSld>
  <p:clrMapOvr>
    <a:masterClrMapping/>
  </p:clrMapOvr>
  <mc:AlternateContent xmlns:mc="http://schemas.openxmlformats.org/markup-compatibility/2006">
    <mc:Choice xmlns:p159="http://schemas.microsoft.com/office/powerpoint/2015/09/main" Requires="p159">
      <p:transition spd="slow" advTm="3000">
        <p159:morph option="byObject"/>
      </p:transition>
    </mc:Choice>
    <mc:Fallback>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10D2A-9651-76C7-2412-B07AD494DECE}"/>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89CC960A-A541-B139-E025-5AFD4446A579}"/>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252D8633-2DAF-0A99-7828-21C1285150FF}"/>
              </a:ext>
            </a:extLst>
          </p:cNvPr>
          <p:cNvSpPr>
            <a:spLocks noGrp="1"/>
          </p:cNvSpPr>
          <p:nvPr>
            <p:ph type="sldNum" sz="quarter" idx="12"/>
          </p:nvPr>
        </p:nvSpPr>
        <p:spPr/>
        <p:txBody>
          <a:bodyPr/>
          <a:lstStyle/>
          <a:p>
            <a:fld id="{0C913308-F349-4B6D-A68A-DD1791B4A57B}" type="slidenum">
              <a:rPr lang="zh-CN" altLang="en-US" smtClean="0"/>
              <a:t>13</a:t>
            </a:fld>
            <a:endParaRPr lang="zh-CN" altLang="en-US"/>
          </a:p>
        </p:txBody>
      </p:sp>
      <p:grpSp>
        <p:nvGrpSpPr>
          <p:cNvPr id="4" name="组合 3">
            <a:extLst>
              <a:ext uri="{FF2B5EF4-FFF2-40B4-BE49-F238E27FC236}">
                <a16:creationId xmlns:a16="http://schemas.microsoft.com/office/drawing/2014/main" id="{896524F8-CCAE-6BB6-A781-9F6072E4400E}"/>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1444DA0C-A829-A65B-C222-9E55D0B3D60B}"/>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61D9FF5B-2057-939E-EEF8-E29E64ECC759}"/>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6783AE16-88AD-C29B-D6C4-EAAB1ADDD2D8}"/>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0EA2CA98-38AA-A1DE-8AE0-A9DA05B0888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0E30BB62-B9CE-0859-FAB7-CF1DBED8B6A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7C48B0CA-C3A6-EB86-6902-B3C4CDFFDCB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237CA5E-ECBF-244D-1A75-5F86858F7BA1}"/>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50415D9D-6469-6CC0-7FAE-3CE9C3C4CBE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研究内容</a:t>
              </a:r>
            </a:p>
          </p:txBody>
        </p:sp>
      </p:grpSp>
      <p:pic>
        <p:nvPicPr>
          <p:cNvPr id="16" name="图片 15">
            <a:extLst>
              <a:ext uri="{FF2B5EF4-FFF2-40B4-BE49-F238E27FC236}">
                <a16:creationId xmlns:a16="http://schemas.microsoft.com/office/drawing/2014/main" id="{262A893F-478A-8A79-29FA-3AF6FF403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24" y="4221088"/>
            <a:ext cx="2395462" cy="1791804"/>
          </a:xfrm>
          <a:prstGeom prst="rect">
            <a:avLst/>
          </a:prstGeom>
        </p:spPr>
      </p:pic>
      <p:pic>
        <p:nvPicPr>
          <p:cNvPr id="18" name="图片 17">
            <a:extLst>
              <a:ext uri="{FF2B5EF4-FFF2-40B4-BE49-F238E27FC236}">
                <a16:creationId xmlns:a16="http://schemas.microsoft.com/office/drawing/2014/main" id="{B2804D5D-0747-CE20-0A71-0BF43C341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6" y="4221088"/>
            <a:ext cx="2604463" cy="1734571"/>
          </a:xfrm>
          <a:prstGeom prst="rect">
            <a:avLst/>
          </a:prstGeom>
        </p:spPr>
      </p:pic>
      <p:sp>
        <p:nvSpPr>
          <p:cNvPr id="17" name="矩形 16">
            <a:extLst>
              <a:ext uri="{FF2B5EF4-FFF2-40B4-BE49-F238E27FC236}">
                <a16:creationId xmlns:a16="http://schemas.microsoft.com/office/drawing/2014/main" id="{552A9C12-21B1-7683-FCFE-E01845D0DC18}"/>
              </a:ext>
            </a:extLst>
          </p:cNvPr>
          <p:cNvSpPr/>
          <p:nvPr/>
        </p:nvSpPr>
        <p:spPr>
          <a:xfrm>
            <a:off x="0" y="3356992"/>
            <a:ext cx="3215680"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3C765EFA-F358-06A3-D1DB-461C4E42C153}"/>
              </a:ext>
            </a:extLst>
          </p:cNvPr>
          <p:cNvPicPr>
            <a:picLocks noChangeAspect="1"/>
          </p:cNvPicPr>
          <p:nvPr/>
        </p:nvPicPr>
        <p:blipFill>
          <a:blip r:embed="rId4"/>
          <a:stretch>
            <a:fillRect/>
          </a:stretch>
        </p:blipFill>
        <p:spPr>
          <a:xfrm>
            <a:off x="47328" y="1512669"/>
            <a:ext cx="12097344" cy="2071882"/>
          </a:xfrm>
          <a:prstGeom prst="rect">
            <a:avLst/>
          </a:prstGeom>
          <a:ln w="19050">
            <a:solidFill>
              <a:schemeClr val="tx1"/>
            </a:solidFill>
            <a:prstDash val="dash"/>
          </a:ln>
        </p:spPr>
      </p:pic>
    </p:spTree>
    <p:extLst>
      <p:ext uri="{BB962C8B-B14F-4D97-AF65-F5344CB8AC3E}">
        <p14:creationId xmlns:p14="http://schemas.microsoft.com/office/powerpoint/2010/main" val="2540600157"/>
      </p:ext>
    </p:extLst>
  </p:cSld>
  <p:clrMapOvr>
    <a:masterClrMapping/>
  </p:clrMapOvr>
  <mc:AlternateContent xmlns:mc="http://schemas.openxmlformats.org/markup-compatibility/2006">
    <mc:Choice xmlns:p159="http://schemas.microsoft.com/office/powerpoint/2015/09/main" Requires="p159">
      <p:transition spd="slow" advTm="3000">
        <p159:morph option="byObject"/>
      </p:transition>
    </mc:Choice>
    <mc:Fallback>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5E0A7-EBD3-0AF3-FE53-CB29C0001255}"/>
            </a:ext>
          </a:extLst>
        </p:cNvPr>
        <p:cNvGrpSpPr/>
        <p:nvPr/>
      </p:nvGrpSpPr>
      <p:grpSpPr>
        <a:xfrm>
          <a:off x="0" y="0"/>
          <a:ext cx="0" cy="0"/>
          <a:chOff x="0" y="0"/>
          <a:chExt cx="0" cy="0"/>
        </a:xfrm>
      </p:grpSpPr>
      <p:pic>
        <p:nvPicPr>
          <p:cNvPr id="13" name="图片 12">
            <a:extLst>
              <a:ext uri="{FF2B5EF4-FFF2-40B4-BE49-F238E27FC236}">
                <a16:creationId xmlns:a16="http://schemas.microsoft.com/office/drawing/2014/main" id="{14C1CF78-5586-DB02-2A16-856E42C0265E}"/>
              </a:ext>
            </a:extLst>
          </p:cNvPr>
          <p:cNvPicPr>
            <a:picLocks noChangeAspect="1"/>
          </p:cNvPicPr>
          <p:nvPr/>
        </p:nvPicPr>
        <p:blipFill>
          <a:blip r:embed="rId2"/>
          <a:stretch>
            <a:fillRect/>
          </a:stretch>
        </p:blipFill>
        <p:spPr>
          <a:xfrm>
            <a:off x="3454398" y="2917657"/>
            <a:ext cx="5283202" cy="1022684"/>
          </a:xfrm>
          <a:prstGeom prst="rect">
            <a:avLst/>
          </a:prstGeom>
        </p:spPr>
      </p:pic>
      <p:sp>
        <p:nvSpPr>
          <p:cNvPr id="2" name="日期占位符 1">
            <a:extLst>
              <a:ext uri="{FF2B5EF4-FFF2-40B4-BE49-F238E27FC236}">
                <a16:creationId xmlns:a16="http://schemas.microsoft.com/office/drawing/2014/main" id="{E2883115-22C1-C3DF-5BCB-C54DFEA39075}"/>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562ABBB3-1241-F08B-E203-2725DA0A6723}"/>
              </a:ext>
            </a:extLst>
          </p:cNvPr>
          <p:cNvSpPr>
            <a:spLocks noGrp="1"/>
          </p:cNvSpPr>
          <p:nvPr>
            <p:ph type="sldNum" sz="quarter" idx="12"/>
          </p:nvPr>
        </p:nvSpPr>
        <p:spPr/>
        <p:txBody>
          <a:bodyPr/>
          <a:lstStyle/>
          <a:p>
            <a:fld id="{0C913308-F349-4B6D-A68A-DD1791B4A57B}" type="slidenum">
              <a:rPr lang="zh-CN" altLang="en-US" smtClean="0"/>
              <a:t>14</a:t>
            </a:fld>
            <a:endParaRPr lang="zh-CN" altLang="en-US"/>
          </a:p>
        </p:txBody>
      </p:sp>
      <p:grpSp>
        <p:nvGrpSpPr>
          <p:cNvPr id="4" name="组合 3">
            <a:extLst>
              <a:ext uri="{FF2B5EF4-FFF2-40B4-BE49-F238E27FC236}">
                <a16:creationId xmlns:a16="http://schemas.microsoft.com/office/drawing/2014/main" id="{F546DDF0-0A34-2983-3108-6B994CC11FC5}"/>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E7904044-173D-CE7C-D2A4-EB80334106F8}"/>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5D61064E-411A-4C62-0E95-2ED2999C1535}"/>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8CE28FAD-AA33-078D-0917-DAF1B07BABE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D1637FF2-5F48-2F0F-1CF0-9A4DCBCA3A1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C5CF7E2C-9526-70CB-EAEA-7D03D0C6E874}"/>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7DD658FC-921B-F0CD-A888-1916B29DF4E4}"/>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D6A6597-43E0-C395-E3FE-2D35CD14CE81}"/>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3057169B-5B48-96E4-E7F7-F8C3B04D0769}"/>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研究内容</a:t>
              </a:r>
            </a:p>
          </p:txBody>
        </p:sp>
      </p:grpSp>
      <p:sp>
        <p:nvSpPr>
          <p:cNvPr id="18" name="矩形 17">
            <a:extLst>
              <a:ext uri="{FF2B5EF4-FFF2-40B4-BE49-F238E27FC236}">
                <a16:creationId xmlns:a16="http://schemas.microsoft.com/office/drawing/2014/main" id="{91C66BF6-8304-2794-E382-5A2F0F09BE08}"/>
              </a:ext>
            </a:extLst>
          </p:cNvPr>
          <p:cNvSpPr/>
          <p:nvPr/>
        </p:nvSpPr>
        <p:spPr>
          <a:xfrm>
            <a:off x="191344" y="2847853"/>
            <a:ext cx="2952328" cy="216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6CA8015-6866-1E61-2538-A0628F9071F0}"/>
              </a:ext>
            </a:extLst>
          </p:cNvPr>
          <p:cNvSpPr/>
          <p:nvPr/>
        </p:nvSpPr>
        <p:spPr>
          <a:xfrm>
            <a:off x="3553024" y="3006537"/>
            <a:ext cx="5184576" cy="911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7A8D3060-B6D3-F245-7ED3-6D26DD925A07}"/>
              </a:ext>
            </a:extLst>
          </p:cNvPr>
          <p:cNvCxnSpPr>
            <a:cxnSpLocks/>
            <a:stCxn id="17" idx="2"/>
            <a:endCxn id="16" idx="0"/>
          </p:cNvCxnSpPr>
          <p:nvPr/>
        </p:nvCxnSpPr>
        <p:spPr>
          <a:xfrm flipH="1">
            <a:off x="6095999" y="3101116"/>
            <a:ext cx="1" cy="85944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6" name="图片 15">
            <a:extLst>
              <a:ext uri="{FF2B5EF4-FFF2-40B4-BE49-F238E27FC236}">
                <a16:creationId xmlns:a16="http://schemas.microsoft.com/office/drawing/2014/main" id="{9A674D79-4812-959E-F0A7-9A4D150C6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919" y="3960556"/>
            <a:ext cx="9900159" cy="1606633"/>
          </a:xfrm>
          <a:prstGeom prst="rect">
            <a:avLst/>
          </a:prstGeom>
          <a:ln w="28575">
            <a:solidFill>
              <a:schemeClr val="tx1"/>
            </a:solidFill>
            <a:prstDash val="sysDash"/>
          </a:ln>
        </p:spPr>
      </p:pic>
      <p:pic>
        <p:nvPicPr>
          <p:cNvPr id="17" name="图片 16">
            <a:extLst>
              <a:ext uri="{FF2B5EF4-FFF2-40B4-BE49-F238E27FC236}">
                <a16:creationId xmlns:a16="http://schemas.microsoft.com/office/drawing/2014/main" id="{6F012422-1FDE-E8EC-5FBF-CE5DFB55AD87}"/>
              </a:ext>
            </a:extLst>
          </p:cNvPr>
          <p:cNvPicPr>
            <a:picLocks noChangeAspect="1"/>
          </p:cNvPicPr>
          <p:nvPr/>
        </p:nvPicPr>
        <p:blipFill>
          <a:blip r:embed="rId4"/>
          <a:stretch>
            <a:fillRect/>
          </a:stretch>
        </p:blipFill>
        <p:spPr>
          <a:xfrm>
            <a:off x="47328" y="1029234"/>
            <a:ext cx="12097344" cy="2071882"/>
          </a:xfrm>
          <a:prstGeom prst="rect">
            <a:avLst/>
          </a:prstGeom>
          <a:ln w="19050">
            <a:solidFill>
              <a:schemeClr val="tx1"/>
            </a:solidFill>
            <a:prstDash val="dash"/>
          </a:ln>
        </p:spPr>
      </p:pic>
    </p:spTree>
    <p:extLst>
      <p:ext uri="{BB962C8B-B14F-4D97-AF65-F5344CB8AC3E}">
        <p14:creationId xmlns:p14="http://schemas.microsoft.com/office/powerpoint/2010/main" val="3232523613"/>
      </p:ext>
    </p:extLst>
  </p:cSld>
  <p:clrMapOvr>
    <a:masterClrMapping/>
  </p:clrMapOvr>
  <mc:AlternateContent xmlns:mc="http://schemas.openxmlformats.org/markup-compatibility/2006">
    <mc:Choice xmlns:p159="http://schemas.microsoft.com/office/powerpoint/2015/09/main" Requires="p159">
      <p:transition spd="slow" advTm="3000">
        <p159:morph option="byObject"/>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7CD8A-0B20-836A-3EFF-3A0038CE34C0}"/>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BC8FD7C4-0EBE-E1A2-BAB7-25C5052C4AB6}"/>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5E1CD38A-7333-AA4F-DCBE-851260D8A544}"/>
              </a:ext>
            </a:extLst>
          </p:cNvPr>
          <p:cNvSpPr>
            <a:spLocks noGrp="1"/>
          </p:cNvSpPr>
          <p:nvPr>
            <p:ph type="sldNum" sz="quarter" idx="12"/>
          </p:nvPr>
        </p:nvSpPr>
        <p:spPr/>
        <p:txBody>
          <a:bodyPr/>
          <a:lstStyle/>
          <a:p>
            <a:fld id="{0C913308-F349-4B6D-A68A-DD1791B4A57B}" type="slidenum">
              <a:rPr lang="zh-CN" altLang="en-US" smtClean="0"/>
              <a:t>15</a:t>
            </a:fld>
            <a:endParaRPr lang="zh-CN" altLang="en-US"/>
          </a:p>
        </p:txBody>
      </p:sp>
      <p:grpSp>
        <p:nvGrpSpPr>
          <p:cNvPr id="4" name="组合 3">
            <a:extLst>
              <a:ext uri="{FF2B5EF4-FFF2-40B4-BE49-F238E27FC236}">
                <a16:creationId xmlns:a16="http://schemas.microsoft.com/office/drawing/2014/main" id="{D42D016D-C838-AC55-B035-2A50E95D363C}"/>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0F1C884E-2A8C-96ED-4ACA-4597C1926C3D}"/>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CA68830D-477D-EDB6-3C08-F3A5EAD0A096}"/>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FE6BF436-7E28-1589-2EB0-FD63B0A3F5C8}"/>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003889F5-3C20-0D5D-5D07-ACAB38EF7848}"/>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0F064692-D5D4-373A-55DD-14CCD9C2457E}"/>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F97862A5-E043-6802-44DA-5B9752D8384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7E3E61B-6663-DBC4-8DDC-E2C96BA574F0}"/>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7610274-91E2-2965-DD8A-35C28E9364F3}"/>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研究内容</a:t>
              </a:r>
            </a:p>
          </p:txBody>
        </p:sp>
      </p:grpSp>
      <p:sp>
        <p:nvSpPr>
          <p:cNvPr id="13" name="标题 1">
            <a:extLst>
              <a:ext uri="{FF2B5EF4-FFF2-40B4-BE49-F238E27FC236}">
                <a16:creationId xmlns:a16="http://schemas.microsoft.com/office/drawing/2014/main" id="{70BE00CD-E937-5C08-6C51-28E60B9372CF}"/>
              </a:ext>
            </a:extLst>
          </p:cNvPr>
          <p:cNvSpPr txBox="1">
            <a:spLocks/>
          </p:cNvSpPr>
          <p:nvPr/>
        </p:nvSpPr>
        <p:spPr>
          <a:xfrm>
            <a:off x="363131" y="786000"/>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3600" dirty="0">
                <a:latin typeface="苹方-简 中黑体" panose="020B0600000000000000" pitchFamily="34" charset="-122"/>
                <a:ea typeface="苹方-简 中黑体" panose="020B0600000000000000" pitchFamily="34" charset="-122"/>
              </a:rPr>
              <a:t>预训练模型作为教师模型</a:t>
            </a:r>
          </a:p>
        </p:txBody>
      </p:sp>
      <p:sp>
        <p:nvSpPr>
          <p:cNvPr id="15" name="文本框 14">
            <a:extLst>
              <a:ext uri="{FF2B5EF4-FFF2-40B4-BE49-F238E27FC236}">
                <a16:creationId xmlns:a16="http://schemas.microsoft.com/office/drawing/2014/main" id="{CA56DE7B-D8A0-9859-F03C-1C0A7FA55C61}"/>
              </a:ext>
            </a:extLst>
          </p:cNvPr>
          <p:cNvSpPr txBox="1"/>
          <p:nvPr/>
        </p:nvSpPr>
        <p:spPr>
          <a:xfrm>
            <a:off x="363131" y="1598323"/>
            <a:ext cx="5228813" cy="3416320"/>
          </a:xfrm>
          <a:prstGeom prst="rect">
            <a:avLst/>
          </a:prstGeom>
          <a:noFill/>
        </p:spPr>
        <p:txBody>
          <a:bodyPr wrap="square" rtlCol="0">
            <a:spAutoFit/>
          </a:bodyPr>
          <a:lstStyle/>
          <a:p>
            <a:r>
              <a:rPr lang="zh-CN" altLang="en-US" sz="1800" dirty="0"/>
              <a:t>我们选择条件扩散模型：</a:t>
            </a:r>
            <a:r>
              <a:rPr lang="en-US" altLang="zh-CN" sz="1800" b="1" dirty="0"/>
              <a:t>Stable Diffusion</a:t>
            </a:r>
            <a:r>
              <a:rPr lang="zh-CN" altLang="en-US" sz="1800" dirty="0"/>
              <a:t>作为我们的基础模型。根据</a:t>
            </a:r>
            <a:r>
              <a:rPr lang="en-US" altLang="zh-CN" sz="1800" dirty="0" err="1"/>
              <a:t>Genpercept</a:t>
            </a:r>
            <a:r>
              <a:rPr lang="zh-CN" altLang="en-US" sz="1800" dirty="0"/>
              <a:t>进行的实验指出，</a:t>
            </a:r>
            <a:r>
              <a:rPr lang="en-US" altLang="zh-CN" sz="1800" dirty="0"/>
              <a:t>Stable Diffusion</a:t>
            </a:r>
            <a:r>
              <a:rPr lang="zh-CN" altLang="en-US" sz="1800" dirty="0"/>
              <a:t>从数据集</a:t>
            </a:r>
            <a:r>
              <a:rPr lang="en-US" altLang="zh-CN" sz="1800" dirty="0">
                <a:solidFill>
                  <a:srgbClr val="404040"/>
                </a:solidFill>
                <a:latin typeface="DeepSeek-CJK-patch"/>
              </a:rPr>
              <a:t>LAION-5B</a:t>
            </a:r>
            <a:r>
              <a:rPr lang="zh-CN" altLang="en-US" sz="1800" dirty="0">
                <a:solidFill>
                  <a:srgbClr val="404040"/>
                </a:solidFill>
                <a:latin typeface="DeepSeek-CJK-patch"/>
              </a:rPr>
              <a:t>上学习到的知识先验都存储在其</a:t>
            </a:r>
            <a:r>
              <a:rPr lang="en-US" altLang="zh-CN" sz="1800" dirty="0">
                <a:solidFill>
                  <a:srgbClr val="404040"/>
                </a:solidFill>
                <a:latin typeface="DeepSeek-CJK-patch"/>
              </a:rPr>
              <a:t>U-Net</a:t>
            </a:r>
            <a:r>
              <a:rPr lang="zh-CN" altLang="en-US" sz="1800" dirty="0">
                <a:solidFill>
                  <a:srgbClr val="404040"/>
                </a:solidFill>
                <a:latin typeface="DeepSeek-CJK-patch"/>
              </a:rPr>
              <a:t>网络中，而与其另一个主要模块</a:t>
            </a:r>
            <a:r>
              <a:rPr lang="en-US" altLang="zh-CN" sz="1800" b="1" dirty="0">
                <a:solidFill>
                  <a:srgbClr val="404040"/>
                </a:solidFill>
                <a:latin typeface="DeepSeek-CJK-patch"/>
              </a:rPr>
              <a:t>VAE</a:t>
            </a:r>
            <a:r>
              <a:rPr lang="zh-CN" altLang="en-US" sz="1800" b="1" dirty="0">
                <a:solidFill>
                  <a:srgbClr val="404040"/>
                </a:solidFill>
                <a:latin typeface="DeepSeek-CJK-patch"/>
              </a:rPr>
              <a:t>编码器</a:t>
            </a:r>
            <a:r>
              <a:rPr lang="zh-CN" altLang="en-US" sz="1800" dirty="0">
                <a:solidFill>
                  <a:srgbClr val="404040"/>
                </a:solidFill>
                <a:latin typeface="DeepSeek-CJK-patch"/>
              </a:rPr>
              <a:t>无关。</a:t>
            </a:r>
            <a:endParaRPr lang="en-US" altLang="zh-CN" sz="1800" dirty="0">
              <a:solidFill>
                <a:srgbClr val="404040"/>
              </a:solidFill>
              <a:latin typeface="DeepSeek-CJK-patch"/>
            </a:endParaRPr>
          </a:p>
          <a:p>
            <a:endParaRPr lang="en-US" altLang="zh-CN" sz="1200" dirty="0">
              <a:solidFill>
                <a:srgbClr val="404040"/>
              </a:solidFill>
              <a:latin typeface="DeepSeek-CJK-patch"/>
            </a:endParaRPr>
          </a:p>
          <a:p>
            <a:r>
              <a:rPr lang="zh-CN" altLang="en-US" sz="1800" dirty="0">
                <a:solidFill>
                  <a:srgbClr val="404040"/>
                </a:solidFill>
                <a:latin typeface="DeepSeek-CJK-patch"/>
              </a:rPr>
              <a:t>因此，我们的主要任务就是提供给</a:t>
            </a:r>
            <a:r>
              <a:rPr lang="en-US" altLang="zh-CN" sz="1800" dirty="0">
                <a:solidFill>
                  <a:srgbClr val="404040"/>
                </a:solidFill>
                <a:latin typeface="DeepSeek-CJK-patch"/>
              </a:rPr>
              <a:t>U-Net</a:t>
            </a:r>
            <a:r>
              <a:rPr lang="zh-CN" altLang="en-US" sz="1800" dirty="0">
                <a:solidFill>
                  <a:srgbClr val="404040"/>
                </a:solidFill>
                <a:latin typeface="DeepSeek-CJK-patch"/>
              </a:rPr>
              <a:t>网络更丰富的语义信息，让</a:t>
            </a:r>
            <a:r>
              <a:rPr lang="en-US" altLang="zh-CN" sz="1800" dirty="0">
                <a:solidFill>
                  <a:srgbClr val="404040"/>
                </a:solidFill>
                <a:latin typeface="DeepSeek-CJK-patch"/>
              </a:rPr>
              <a:t>U-Net</a:t>
            </a:r>
            <a:r>
              <a:rPr lang="zh-CN" altLang="en-US" sz="1800" dirty="0">
                <a:solidFill>
                  <a:srgbClr val="404040"/>
                </a:solidFill>
                <a:latin typeface="DeepSeek-CJK-patch"/>
              </a:rPr>
              <a:t>可以从更多的信息中学习深度图的推理。</a:t>
            </a:r>
            <a:endParaRPr lang="en-US" altLang="zh-CN" sz="1800" dirty="0">
              <a:solidFill>
                <a:srgbClr val="404040"/>
              </a:solidFill>
              <a:latin typeface="DeepSeek-CJK-patch"/>
            </a:endParaRPr>
          </a:p>
          <a:p>
            <a:r>
              <a:rPr lang="zh-CN" altLang="en-US" sz="1800" dirty="0">
                <a:solidFill>
                  <a:srgbClr val="404040"/>
                </a:solidFill>
                <a:latin typeface="DeepSeek-CJK-patch"/>
              </a:rPr>
              <a:t>由此，我们提出了使用一个</a:t>
            </a:r>
            <a:r>
              <a:rPr lang="zh-CN" altLang="en-US" sz="1800" b="1" dirty="0">
                <a:solidFill>
                  <a:srgbClr val="404040"/>
                </a:solidFill>
                <a:latin typeface="DeepSeek-CJK-patch"/>
              </a:rPr>
              <a:t>轻量化的教师模型</a:t>
            </a:r>
            <a:r>
              <a:rPr lang="zh-CN" altLang="en-US" sz="1800" dirty="0">
                <a:solidFill>
                  <a:srgbClr val="404040"/>
                </a:solidFill>
                <a:latin typeface="DeepSeek-CJK-patch"/>
              </a:rPr>
              <a:t>生成的深度图，作为一部分语义信息，同输入图像一起传入</a:t>
            </a:r>
            <a:r>
              <a:rPr lang="en-US" altLang="zh-CN" sz="1800" dirty="0">
                <a:solidFill>
                  <a:srgbClr val="404040"/>
                </a:solidFill>
                <a:latin typeface="DeepSeek-CJK-patch"/>
              </a:rPr>
              <a:t>U-Net</a:t>
            </a:r>
            <a:r>
              <a:rPr lang="zh-CN" altLang="en-US" sz="1800" dirty="0">
                <a:solidFill>
                  <a:srgbClr val="404040"/>
                </a:solidFill>
                <a:latin typeface="DeepSeek-CJK-patch"/>
              </a:rPr>
              <a:t>，从而丰富了</a:t>
            </a:r>
            <a:r>
              <a:rPr lang="en-US" altLang="zh-CN" sz="1800" dirty="0">
                <a:solidFill>
                  <a:srgbClr val="404040"/>
                </a:solidFill>
                <a:latin typeface="DeepSeek-CJK-patch"/>
              </a:rPr>
              <a:t>U-Net</a:t>
            </a:r>
            <a:r>
              <a:rPr lang="zh-CN" altLang="en-US" sz="1800" dirty="0">
                <a:solidFill>
                  <a:srgbClr val="404040"/>
                </a:solidFill>
                <a:latin typeface="DeepSeek-CJK-patch"/>
              </a:rPr>
              <a:t>所处理的语义信息</a:t>
            </a:r>
            <a:r>
              <a:rPr lang="en-US" altLang="zh-CN" sz="1800" dirty="0">
                <a:solidFill>
                  <a:srgbClr val="404040"/>
                </a:solidFill>
                <a:latin typeface="DeepSeek-CJK-patch"/>
              </a:rPr>
              <a:t>.</a:t>
            </a:r>
            <a:endParaRPr lang="zh-CN" altLang="en-US" sz="1800" dirty="0"/>
          </a:p>
        </p:txBody>
      </p:sp>
      <p:sp>
        <p:nvSpPr>
          <p:cNvPr id="16" name="文本框 15">
            <a:extLst>
              <a:ext uri="{FF2B5EF4-FFF2-40B4-BE49-F238E27FC236}">
                <a16:creationId xmlns:a16="http://schemas.microsoft.com/office/drawing/2014/main" id="{5D5FD4AF-5AAA-CD81-683A-824E438D0E8E}"/>
              </a:ext>
            </a:extLst>
          </p:cNvPr>
          <p:cNvSpPr txBox="1"/>
          <p:nvPr/>
        </p:nvSpPr>
        <p:spPr>
          <a:xfrm>
            <a:off x="363130" y="5014643"/>
            <a:ext cx="5228813" cy="1200329"/>
          </a:xfrm>
          <a:prstGeom prst="rect">
            <a:avLst/>
          </a:prstGeom>
          <a:noFill/>
        </p:spPr>
        <p:txBody>
          <a:bodyPr wrap="square" rtlCol="0">
            <a:spAutoFit/>
          </a:bodyPr>
          <a:lstStyle/>
          <a:p>
            <a:r>
              <a:rPr lang="zh-CN" altLang="en-US" sz="1800" dirty="0"/>
              <a:t>我们所选择的教师模型为</a:t>
            </a:r>
            <a:r>
              <a:rPr lang="en-US" altLang="zh-CN" sz="1800" dirty="0"/>
              <a:t>Depth Anything V2 small</a:t>
            </a:r>
            <a:r>
              <a:rPr lang="zh-CN" altLang="en-US" sz="1800" dirty="0"/>
              <a:t>版本，作为当下顶尖的深度估计模型，</a:t>
            </a:r>
            <a:r>
              <a:rPr lang="en-US" altLang="zh-CN" sz="1800" dirty="0"/>
              <a:t>da2-small</a:t>
            </a:r>
            <a:r>
              <a:rPr lang="zh-CN" altLang="en-US" sz="1800" dirty="0"/>
              <a:t>仅需要</a:t>
            </a:r>
            <a:r>
              <a:rPr lang="en-US" altLang="zh-CN" sz="1800" dirty="0"/>
              <a:t>60ms</a:t>
            </a:r>
            <a:r>
              <a:rPr lang="zh-CN" altLang="en-US" sz="1800" dirty="0"/>
              <a:t>就能达到</a:t>
            </a:r>
            <a:r>
              <a:rPr lang="en-US" altLang="zh-CN" sz="1800" dirty="0"/>
              <a:t>95.3%</a:t>
            </a:r>
            <a:r>
              <a:rPr lang="zh-CN" altLang="en-US" sz="1800" dirty="0"/>
              <a:t>的准确率，能够满足性能开销小且效果较好的要求。</a:t>
            </a:r>
          </a:p>
        </p:txBody>
      </p:sp>
      <p:pic>
        <p:nvPicPr>
          <p:cNvPr id="18" name="图片 17">
            <a:extLst>
              <a:ext uri="{FF2B5EF4-FFF2-40B4-BE49-F238E27FC236}">
                <a16:creationId xmlns:a16="http://schemas.microsoft.com/office/drawing/2014/main" id="{90D95DA5-FC00-C88F-FD85-BB22DE6E68B2}"/>
              </a:ext>
            </a:extLst>
          </p:cNvPr>
          <p:cNvPicPr>
            <a:picLocks noChangeAspect="1"/>
          </p:cNvPicPr>
          <p:nvPr/>
        </p:nvPicPr>
        <p:blipFill>
          <a:blip r:embed="rId2"/>
          <a:stretch>
            <a:fillRect/>
          </a:stretch>
        </p:blipFill>
        <p:spPr>
          <a:xfrm>
            <a:off x="5806153" y="4289819"/>
            <a:ext cx="6200904" cy="1200328"/>
          </a:xfrm>
          <a:prstGeom prst="rect">
            <a:avLst/>
          </a:prstGeom>
        </p:spPr>
      </p:pic>
      <p:grpSp>
        <p:nvGrpSpPr>
          <p:cNvPr id="20" name="组合 19">
            <a:extLst>
              <a:ext uri="{FF2B5EF4-FFF2-40B4-BE49-F238E27FC236}">
                <a16:creationId xmlns:a16="http://schemas.microsoft.com/office/drawing/2014/main" id="{B1D3514F-1D66-CD9A-BE22-33064AB18B52}"/>
              </a:ext>
            </a:extLst>
          </p:cNvPr>
          <p:cNvGrpSpPr/>
          <p:nvPr/>
        </p:nvGrpSpPr>
        <p:grpSpPr>
          <a:xfrm>
            <a:off x="13348029" y="498416"/>
            <a:ext cx="3909562" cy="5864344"/>
            <a:chOff x="6434910" y="498416"/>
            <a:chExt cx="3909562" cy="5864344"/>
          </a:xfrm>
        </p:grpSpPr>
        <p:pic>
          <p:nvPicPr>
            <p:cNvPr id="21" name="图片 20">
              <a:extLst>
                <a:ext uri="{FF2B5EF4-FFF2-40B4-BE49-F238E27FC236}">
                  <a16:creationId xmlns:a16="http://schemas.microsoft.com/office/drawing/2014/main" id="{52ED1E2E-93BC-0EDC-429E-AA1AFF6331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22" name="连接符: 曲线 21">
              <a:extLst>
                <a:ext uri="{FF2B5EF4-FFF2-40B4-BE49-F238E27FC236}">
                  <a16:creationId xmlns:a16="http://schemas.microsoft.com/office/drawing/2014/main" id="{71849EFB-1FC7-9A94-77F8-87093CFE1354}"/>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BE66304A-7888-7D16-34A1-DE93CEA25D6C}"/>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EC59A2F3-43BA-F79A-A1E6-00C2A75BA0A9}"/>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8C0B6F26-6AF4-E909-C696-89FD53E5A0C2}"/>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5EDC6CB4-B404-0101-F840-11B4C68A8095}"/>
              </a:ext>
            </a:extLst>
          </p:cNvPr>
          <p:cNvGrpSpPr/>
          <p:nvPr/>
        </p:nvGrpSpPr>
        <p:grpSpPr>
          <a:xfrm>
            <a:off x="5687798" y="1337631"/>
            <a:ext cx="6319259" cy="2051460"/>
            <a:chOff x="5836189" y="945492"/>
            <a:chExt cx="6170868" cy="2003287"/>
          </a:xfrm>
        </p:grpSpPr>
        <p:pic>
          <p:nvPicPr>
            <p:cNvPr id="41" name="图片 40">
              <a:extLst>
                <a:ext uri="{FF2B5EF4-FFF2-40B4-BE49-F238E27FC236}">
                  <a16:creationId xmlns:a16="http://schemas.microsoft.com/office/drawing/2014/main" id="{B438812F-5728-974F-D943-D6BDC464A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p:spPr>
        </p:pic>
        <mc:AlternateContent xmlns:mc="http://schemas.openxmlformats.org/markup-compatibility/2006">
          <mc:Choice xmlns:a14="http://schemas.microsoft.com/office/drawing/2010/main" Requires="a14">
            <p:sp>
              <p:nvSpPr>
                <p:cNvPr id="42" name="文本框 41">
                  <a:extLst>
                    <a:ext uri="{FF2B5EF4-FFF2-40B4-BE49-F238E27FC236}">
                      <a16:creationId xmlns:a16="http://schemas.microsoft.com/office/drawing/2014/main" id="{8FD0F49B-C416-3406-A6DE-0E0C34AA6D01}"/>
                    </a:ext>
                  </a:extLst>
                </p:cNvPr>
                <p:cNvSpPr txBox="1"/>
                <p:nvPr/>
              </p:nvSpPr>
              <p:spPr>
                <a:xfrm>
                  <a:off x="5836189" y="2437376"/>
                  <a:ext cx="1678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𝑦</m:t>
                        </m:r>
                      </m:oMath>
                    </m:oMathPara>
                  </a14:m>
                  <a:endParaRPr lang="zh-CN" altLang="en-US" sz="1050" i="1" dirty="0"/>
                </a:p>
              </p:txBody>
            </p:sp>
          </mc:Choice>
          <mc:Fallback>
            <p:sp>
              <p:nvSpPr>
                <p:cNvPr id="42" name="文本框 41">
                  <a:extLst>
                    <a:ext uri="{FF2B5EF4-FFF2-40B4-BE49-F238E27FC236}">
                      <a16:creationId xmlns:a16="http://schemas.microsoft.com/office/drawing/2014/main" id="{8FD0F49B-C416-3406-A6DE-0E0C34AA6D01}"/>
                    </a:ext>
                  </a:extLst>
                </p:cNvPr>
                <p:cNvSpPr txBox="1">
                  <a:spLocks noRot="1" noChangeAspect="1" noMove="1" noResize="1" noEditPoints="1" noAdjustHandles="1" noChangeArrowheads="1" noChangeShapeType="1" noTextEdit="1"/>
                </p:cNvSpPr>
                <p:nvPr/>
              </p:nvSpPr>
              <p:spPr>
                <a:xfrm>
                  <a:off x="5836189" y="2437376"/>
                  <a:ext cx="167868" cy="261610"/>
                </a:xfrm>
                <a:prstGeom prst="rect">
                  <a:avLst/>
                </a:prstGeom>
                <a:blipFill>
                  <a:blip r:embed="rId5"/>
                  <a:stretch>
                    <a:fillRect r="-214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本框 42">
                  <a:extLst>
                    <a:ext uri="{FF2B5EF4-FFF2-40B4-BE49-F238E27FC236}">
                      <a16:creationId xmlns:a16="http://schemas.microsoft.com/office/drawing/2014/main" id="{37CF42B9-0A30-1B90-6B14-1FD0F1DBF384}"/>
                    </a:ext>
                  </a:extLst>
                </p:cNvPr>
                <p:cNvSpPr txBox="1"/>
                <p:nvPr/>
              </p:nvSpPr>
              <p:spPr>
                <a:xfrm>
                  <a:off x="7934903" y="2132856"/>
                  <a:ext cx="167868" cy="26776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050" b="0" i="1" smtClean="0">
                                <a:latin typeface="Cambria Math" panose="02040503050406030204" pitchFamily="18" charset="0"/>
                              </a:rPr>
                            </m:ctrlPr>
                          </m:sSupPr>
                          <m:e>
                            <m:r>
                              <m:rPr>
                                <m:sty m:val="p"/>
                              </m:rPr>
                              <a:rPr lang="en-US" altLang="zh-CN" sz="1050" b="0" i="1" smtClean="0">
                                <a:latin typeface="Cambria Math" panose="02040503050406030204" pitchFamily="18" charset="0"/>
                              </a:rPr>
                              <m:t>z</m:t>
                            </m:r>
                          </m:e>
                          <m:sup>
                            <m:r>
                              <a:rPr lang="en-US" altLang="zh-CN" sz="1050" b="0" i="1" smtClean="0">
                                <a:latin typeface="Cambria Math" panose="02040503050406030204" pitchFamily="18" charset="0"/>
                              </a:rPr>
                              <m:t>(</m:t>
                            </m:r>
                            <m:r>
                              <a:rPr lang="en-US" altLang="zh-CN" sz="1050" b="0" i="1" smtClean="0">
                                <a:latin typeface="Cambria Math" panose="02040503050406030204" pitchFamily="18" charset="0"/>
                              </a:rPr>
                              <m:t>𝑑</m:t>
                            </m:r>
                            <m:r>
                              <a:rPr lang="en-US" altLang="zh-CN" sz="1050" b="0" i="1" smtClean="0">
                                <a:latin typeface="Cambria Math" panose="02040503050406030204" pitchFamily="18" charset="0"/>
                              </a:rPr>
                              <m:t>)</m:t>
                            </m:r>
                          </m:sup>
                        </m:sSup>
                      </m:oMath>
                    </m:oMathPara>
                  </a14:m>
                  <a:endParaRPr lang="zh-CN" altLang="en-US" sz="1050" dirty="0"/>
                </a:p>
              </p:txBody>
            </p:sp>
          </mc:Choice>
          <mc:Fallback>
            <p:sp>
              <p:nvSpPr>
                <p:cNvPr id="43" name="文本框 42">
                  <a:extLst>
                    <a:ext uri="{FF2B5EF4-FFF2-40B4-BE49-F238E27FC236}">
                      <a16:creationId xmlns:a16="http://schemas.microsoft.com/office/drawing/2014/main" id="{37CF42B9-0A30-1B90-6B14-1FD0F1DBF384}"/>
                    </a:ext>
                  </a:extLst>
                </p:cNvPr>
                <p:cNvSpPr txBox="1">
                  <a:spLocks noRot="1" noChangeAspect="1" noMove="1" noResize="1" noEditPoints="1" noAdjustHandles="1" noChangeArrowheads="1" noChangeShapeType="1" noTextEdit="1"/>
                </p:cNvSpPr>
                <p:nvPr/>
              </p:nvSpPr>
              <p:spPr>
                <a:xfrm>
                  <a:off x="7934903" y="2132856"/>
                  <a:ext cx="167868" cy="267766"/>
                </a:xfrm>
                <a:prstGeom prst="rect">
                  <a:avLst/>
                </a:prstGeom>
                <a:blipFill>
                  <a:blip r:embed="rId6"/>
                  <a:stretch>
                    <a:fillRect r="-10357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75240849"/>
      </p:ext>
    </p:extLst>
  </p:cSld>
  <p:clrMapOvr>
    <a:masterClrMapping/>
  </p:clrMapOvr>
  <mc:AlternateContent xmlns:mc="http://schemas.openxmlformats.org/markup-compatibility/2006">
    <mc:Choice xmlns:p159="http://schemas.microsoft.com/office/powerpoint/2015/09/main" Requires="p159">
      <p:transition spd="slow" advTm="3000">
        <p159:morph option="byObject"/>
      </p:transition>
    </mc:Choice>
    <mc:Fallback>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777AE5-82FE-79A8-8DE4-59AB9859B026}"/>
              </a:ext>
            </a:extLst>
          </p:cNvPr>
          <p:cNvSpPr>
            <a:spLocks noGrp="1"/>
          </p:cNvSpPr>
          <p:nvPr>
            <p:ph type="dt" sz="half" idx="10"/>
          </p:nvPr>
        </p:nvSpPr>
        <p:spPr/>
        <p:txBody>
          <a:bodyPr/>
          <a:lstStyle/>
          <a:p>
            <a:fld id="{0129A223-CDA2-4ADD-A070-BBC60E5C9F09}" type="datetime1">
              <a:rPr lang="zh-CN" altLang="en-US" smtClean="0"/>
              <a:pPr/>
              <a:t>2025/10/19</a:t>
            </a:fld>
            <a:endParaRPr lang="zh-CN" altLang="en-US"/>
          </a:p>
        </p:txBody>
      </p:sp>
      <p:sp>
        <p:nvSpPr>
          <p:cNvPr id="3" name="灯片编号占位符 2">
            <a:extLst>
              <a:ext uri="{FF2B5EF4-FFF2-40B4-BE49-F238E27FC236}">
                <a16:creationId xmlns:a16="http://schemas.microsoft.com/office/drawing/2014/main" id="{FB7B7129-78F3-5232-81BD-A76F30FEDA04}"/>
              </a:ext>
            </a:extLst>
          </p:cNvPr>
          <p:cNvSpPr>
            <a:spLocks noGrp="1"/>
          </p:cNvSpPr>
          <p:nvPr>
            <p:ph type="sldNum" sz="quarter" idx="12"/>
          </p:nvPr>
        </p:nvSpPr>
        <p:spPr/>
        <p:txBody>
          <a:bodyPr/>
          <a:lstStyle/>
          <a:p>
            <a:fld id="{0C913308-F349-4B6D-A68A-DD1791B4A57B}" type="slidenum">
              <a:rPr lang="zh-CN" altLang="en-US" smtClean="0"/>
              <a:pPr/>
              <a:t>16</a:t>
            </a:fld>
            <a:endParaRPr lang="zh-CN" altLang="en-US"/>
          </a:p>
        </p:txBody>
      </p:sp>
      <p:grpSp>
        <p:nvGrpSpPr>
          <p:cNvPr id="4" name="组合 3">
            <a:extLst>
              <a:ext uri="{FF2B5EF4-FFF2-40B4-BE49-F238E27FC236}">
                <a16:creationId xmlns:a16="http://schemas.microsoft.com/office/drawing/2014/main" id="{45266BE8-8CAC-E496-60FD-486BA01403E2}"/>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AF2F258D-A9C6-4EA1-4350-3C9FC9866260}"/>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51CBE38E-8938-6DDB-A3A3-0D919FDC0B92}"/>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F996A7F0-8C91-65F5-EB27-A59122632F4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8999377B-294E-728F-6F21-8E0AA62AA6DF}"/>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A516E563-243F-2B8F-2E4E-D515953EC46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95AEE460-CC04-D279-D9B2-1947BB99161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8F8115E-8805-4A48-F37A-7BE6668BFDE9}"/>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4DAA110C-D272-0E4B-EA8C-134EB201FCF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研究内容</a:t>
              </a:r>
            </a:p>
          </p:txBody>
        </p:sp>
      </p:grpSp>
      <p:sp>
        <p:nvSpPr>
          <p:cNvPr id="13" name="标题 1">
            <a:extLst>
              <a:ext uri="{FF2B5EF4-FFF2-40B4-BE49-F238E27FC236}">
                <a16:creationId xmlns:a16="http://schemas.microsoft.com/office/drawing/2014/main" id="{4AC2D744-52AE-8C18-FC84-F033CF699E53}"/>
              </a:ext>
            </a:extLst>
          </p:cNvPr>
          <p:cNvSpPr txBox="1">
            <a:spLocks/>
          </p:cNvSpPr>
          <p:nvPr/>
        </p:nvSpPr>
        <p:spPr>
          <a:xfrm>
            <a:off x="363131" y="786000"/>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3600" dirty="0">
                <a:latin typeface="苹方-简 中黑体" panose="020B0600000000000000" pitchFamily="34" charset="-122"/>
                <a:ea typeface="苹方-简 中黑体" panose="020B0600000000000000" pitchFamily="34" charset="-122"/>
              </a:rPr>
              <a:t>梯度损失函数</a:t>
            </a:r>
          </a:p>
        </p:txBody>
      </p:sp>
      <p:sp>
        <p:nvSpPr>
          <p:cNvPr id="14" name="文本框 13">
            <a:extLst>
              <a:ext uri="{FF2B5EF4-FFF2-40B4-BE49-F238E27FC236}">
                <a16:creationId xmlns:a16="http://schemas.microsoft.com/office/drawing/2014/main" id="{F247B3E0-E74C-8338-7759-93D2368DF099}"/>
              </a:ext>
            </a:extLst>
          </p:cNvPr>
          <p:cNvSpPr txBox="1"/>
          <p:nvPr/>
        </p:nvSpPr>
        <p:spPr>
          <a:xfrm>
            <a:off x="490135" y="1380997"/>
            <a:ext cx="4885785" cy="3416320"/>
          </a:xfrm>
          <a:prstGeom prst="rect">
            <a:avLst/>
          </a:prstGeom>
          <a:noFill/>
        </p:spPr>
        <p:txBody>
          <a:bodyPr wrap="square" rtlCol="0">
            <a:spAutoFit/>
          </a:bodyPr>
          <a:lstStyle/>
          <a:p>
            <a:r>
              <a:rPr lang="zh-CN" altLang="en-US" sz="1800" dirty="0"/>
              <a:t>我们提出了一种联合</a:t>
            </a:r>
            <a:r>
              <a:rPr lang="en-US" altLang="zh-CN" sz="1800" dirty="0"/>
              <a:t>MSE</a:t>
            </a:r>
            <a:r>
              <a:rPr lang="zh-CN" altLang="en-US" sz="1800" dirty="0"/>
              <a:t>与梯度的损失函数，其中梯度损失函数，用于解决单步推理带来的深度图细节丢失的问题。</a:t>
            </a:r>
            <a:endParaRPr lang="en-US" altLang="zh-CN" sz="1800" dirty="0"/>
          </a:p>
          <a:p>
            <a:r>
              <a:rPr lang="zh-CN" altLang="en-US" sz="1800" dirty="0"/>
              <a:t>该损失函数的计算分为两个核心阶段：</a:t>
            </a:r>
            <a:endParaRPr lang="en-US" altLang="zh-CN" sz="1800" dirty="0"/>
          </a:p>
          <a:p>
            <a:pPr marL="342900" indent="-342900">
              <a:buAutoNum type="arabicPeriod"/>
            </a:pPr>
            <a:r>
              <a:rPr lang="zh-CN" altLang="en-US" sz="1800" dirty="0"/>
              <a:t>梯度提取：</a:t>
            </a:r>
            <a:endParaRPr lang="en-US" altLang="zh-CN" sz="1800" dirty="0"/>
          </a:p>
          <a:p>
            <a:r>
              <a:rPr lang="en-US" altLang="zh-CN" sz="1800" dirty="0"/>
              <a:t>         </a:t>
            </a:r>
            <a:r>
              <a:rPr lang="zh-CN" altLang="en-US" sz="1800" dirty="0"/>
              <a:t>首先对传入图像的每一个像素所在的相邻的像素做梯度计算，这里我们对“水平”、“竖直”，“</a:t>
            </a:r>
            <a:r>
              <a:rPr lang="en-US" altLang="zh-CN" sz="1800" dirty="0"/>
              <a:t>45°</a:t>
            </a:r>
            <a:r>
              <a:rPr lang="zh-CN" altLang="en-US" sz="1800" dirty="0"/>
              <a:t>”以及“</a:t>
            </a:r>
            <a:r>
              <a:rPr lang="en-US" altLang="zh-CN" sz="1800" dirty="0"/>
              <a:t>135°</a:t>
            </a:r>
            <a:r>
              <a:rPr lang="zh-CN" altLang="en-US" sz="1800" dirty="0"/>
              <a:t>”方向做梯度计算</a:t>
            </a:r>
            <a:endParaRPr lang="en-US" altLang="zh-CN" sz="1800" dirty="0"/>
          </a:p>
          <a:p>
            <a:r>
              <a:rPr lang="en-US" altLang="zh-CN" sz="1800" dirty="0"/>
              <a:t>2. </a:t>
            </a:r>
            <a:r>
              <a:rPr lang="zh-CN" altLang="en-US" sz="1800" dirty="0"/>
              <a:t>损失计算：</a:t>
            </a:r>
            <a:endParaRPr lang="en-US" altLang="zh-CN" sz="1800" dirty="0"/>
          </a:p>
          <a:p>
            <a:r>
              <a:rPr lang="en-US" altLang="zh-CN" sz="1800" dirty="0"/>
              <a:t>          </a:t>
            </a:r>
            <a:r>
              <a:rPr lang="zh-CN" altLang="en-US" sz="1800" dirty="0"/>
              <a:t>损失计算方面，我们使用了</a:t>
            </a:r>
            <a:r>
              <a:rPr lang="en-US" altLang="zh-CN" sz="1800" dirty="0" err="1"/>
              <a:t>Huber_loss</a:t>
            </a:r>
            <a:r>
              <a:rPr lang="zh-CN" altLang="en-US" sz="1800" dirty="0"/>
              <a:t>来进行损失的计算。</a:t>
            </a:r>
            <a:endParaRPr lang="en-US" altLang="zh-CN" sz="1800" dirty="0"/>
          </a:p>
        </p:txBody>
      </p:sp>
      <p:pic>
        <p:nvPicPr>
          <p:cNvPr id="23" name="图片 22">
            <a:extLst>
              <a:ext uri="{FF2B5EF4-FFF2-40B4-BE49-F238E27FC236}">
                <a16:creationId xmlns:a16="http://schemas.microsoft.com/office/drawing/2014/main" id="{C2C7F6A9-46E8-884E-EB65-247BF30D6223}"/>
              </a:ext>
            </a:extLst>
          </p:cNvPr>
          <p:cNvPicPr>
            <a:picLocks noChangeAspect="1"/>
          </p:cNvPicPr>
          <p:nvPr/>
        </p:nvPicPr>
        <p:blipFill>
          <a:blip r:embed="rId2"/>
          <a:srcRect t="13173" b="17324"/>
          <a:stretch>
            <a:fillRect/>
          </a:stretch>
        </p:blipFill>
        <p:spPr>
          <a:xfrm>
            <a:off x="789802" y="4689140"/>
            <a:ext cx="3691397" cy="663025"/>
          </a:xfrm>
          <a:prstGeom prst="rect">
            <a:avLst/>
          </a:prstGeom>
        </p:spPr>
      </p:pic>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D2F446A6-38B5-77A3-25FA-2F8EED3792B8}"/>
                  </a:ext>
                </a:extLst>
              </p:cNvPr>
              <p:cNvSpPr txBox="1"/>
              <p:nvPr/>
            </p:nvSpPr>
            <p:spPr>
              <a:xfrm>
                <a:off x="387614" y="5157190"/>
                <a:ext cx="4885785" cy="1477328"/>
              </a:xfrm>
              <a:prstGeom prst="rect">
                <a:avLst/>
              </a:prstGeom>
              <a:noFill/>
            </p:spPr>
            <p:txBody>
              <a:bodyPr wrap="square" rtlCol="0">
                <a:spAutoFit/>
              </a:bodyPr>
              <a:lstStyle/>
              <a:p>
                <a:r>
                  <a:rPr lang="zh-CN" altLang="en-US" sz="1800" dirty="0"/>
                  <a:t>取计算损失的两个梯度值，若梯度差异</a:t>
                </a:r>
                <a:r>
                  <a:rPr lang="zh-CN" altLang="en-US" sz="1800" b="1" dirty="0"/>
                  <a:t>小于</a:t>
                </a:r>
                <a:r>
                  <a:rPr lang="zh-CN" altLang="en-US" sz="1800" dirty="0"/>
                  <a:t>所给</a:t>
                </a:r>
                <a14:m>
                  <m:oMath xmlns:m="http://schemas.openxmlformats.org/officeDocument/2006/math">
                    <m:r>
                      <a:rPr lang="zh-CN" altLang="en-US" sz="1800" i="1" smtClean="0">
                        <a:latin typeface="Cambria Math" panose="02040503050406030204" pitchFamily="18" charset="0"/>
                      </a:rPr>
                      <m:t>𝛿</m:t>
                    </m:r>
                  </m:oMath>
                </a14:m>
                <a:r>
                  <a:rPr lang="zh-CN" altLang="en-US" sz="1800" dirty="0"/>
                  <a:t>，则取平方损失；若</a:t>
                </a:r>
                <a:r>
                  <a:rPr lang="zh-CN" altLang="en-US" sz="1800" b="1" dirty="0"/>
                  <a:t>大于</a:t>
                </a:r>
                <a14:m>
                  <m:oMath xmlns:m="http://schemas.openxmlformats.org/officeDocument/2006/math">
                    <m:r>
                      <a:rPr lang="zh-CN" altLang="en-US" sz="1800" i="1">
                        <a:latin typeface="Cambria Math" panose="02040503050406030204" pitchFamily="18" charset="0"/>
                      </a:rPr>
                      <m:t>𝛿</m:t>
                    </m:r>
                    <m:r>
                      <a:rPr lang="zh-CN" altLang="en-US" sz="1800" i="1" smtClean="0">
                        <a:latin typeface="Cambria Math" panose="02040503050406030204" pitchFamily="18" charset="0"/>
                      </a:rPr>
                      <m:t>，</m:t>
                    </m:r>
                  </m:oMath>
                </a14:m>
                <a:r>
                  <a:rPr lang="zh-CN" altLang="en-US" sz="1800" dirty="0"/>
                  <a:t>则取线性损失。</a:t>
                </a:r>
                <a:endParaRPr lang="en-US" altLang="zh-CN" sz="1800" dirty="0"/>
              </a:p>
              <a:p>
                <a:r>
                  <a:rPr lang="zh-CN" altLang="en-US" sz="1800" dirty="0"/>
                  <a:t>这样做的好处是它很好地平衡了较大差异值带来的风险，避免模型地</a:t>
                </a:r>
                <a:r>
                  <a:rPr lang="zh-CN" altLang="en-US" sz="1800" b="1" dirty="0"/>
                  <a:t>损失震荡</a:t>
                </a:r>
                <a:r>
                  <a:rPr lang="zh-CN" altLang="en-US" sz="1800" dirty="0"/>
                  <a:t>，</a:t>
                </a:r>
                <a:endParaRPr lang="en-US" altLang="zh-CN" sz="1800" b="1" dirty="0"/>
              </a:p>
              <a:p>
                <a:endParaRPr lang="en-US" altLang="zh-CN" sz="1800" dirty="0"/>
              </a:p>
            </p:txBody>
          </p:sp>
        </mc:Choice>
        <mc:Fallback>
          <p:sp>
            <p:nvSpPr>
              <p:cNvPr id="26" name="文本框 25">
                <a:extLst>
                  <a:ext uri="{FF2B5EF4-FFF2-40B4-BE49-F238E27FC236}">
                    <a16:creationId xmlns:a16="http://schemas.microsoft.com/office/drawing/2014/main" id="{D2F446A6-38B5-77A3-25FA-2F8EED3792B8}"/>
                  </a:ext>
                </a:extLst>
              </p:cNvPr>
              <p:cNvSpPr txBox="1">
                <a:spLocks noRot="1" noChangeAspect="1" noMove="1" noResize="1" noEditPoints="1" noAdjustHandles="1" noChangeArrowheads="1" noChangeShapeType="1" noTextEdit="1"/>
              </p:cNvSpPr>
              <p:nvPr/>
            </p:nvSpPr>
            <p:spPr>
              <a:xfrm>
                <a:off x="387614" y="5157190"/>
                <a:ext cx="4885785" cy="1477328"/>
              </a:xfrm>
              <a:prstGeom prst="rect">
                <a:avLst/>
              </a:prstGeom>
              <a:blipFill>
                <a:blip r:embed="rId3"/>
                <a:stretch>
                  <a:fillRect l="-1124" t="-2479" r="-5618"/>
                </a:stretch>
              </a:blipFill>
            </p:spPr>
            <p:txBody>
              <a:bodyPr/>
              <a:lstStyle/>
              <a:p>
                <a:r>
                  <a:rPr lang="zh-CN" altLang="en-US">
                    <a:noFill/>
                  </a:rPr>
                  <a:t> </a:t>
                </a:r>
              </a:p>
            </p:txBody>
          </p:sp>
        </mc:Fallback>
      </mc:AlternateContent>
      <p:grpSp>
        <p:nvGrpSpPr>
          <p:cNvPr id="41" name="组合 40">
            <a:extLst>
              <a:ext uri="{FF2B5EF4-FFF2-40B4-BE49-F238E27FC236}">
                <a16:creationId xmlns:a16="http://schemas.microsoft.com/office/drawing/2014/main" id="{9E917A2A-4271-BC41-4ECC-5BD5810FAB89}"/>
              </a:ext>
            </a:extLst>
          </p:cNvPr>
          <p:cNvGrpSpPr/>
          <p:nvPr/>
        </p:nvGrpSpPr>
        <p:grpSpPr>
          <a:xfrm>
            <a:off x="6434910" y="498416"/>
            <a:ext cx="3909562" cy="5864344"/>
            <a:chOff x="6434910" y="498416"/>
            <a:chExt cx="3909562" cy="5864344"/>
          </a:xfrm>
        </p:grpSpPr>
        <p:pic>
          <p:nvPicPr>
            <p:cNvPr id="29" name="图片 28">
              <a:extLst>
                <a:ext uri="{FF2B5EF4-FFF2-40B4-BE49-F238E27FC236}">
                  <a16:creationId xmlns:a16="http://schemas.microsoft.com/office/drawing/2014/main" id="{471C4BC1-DF91-D24D-655A-1294C329ED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31" name="连接符: 曲线 30">
              <a:extLst>
                <a:ext uri="{FF2B5EF4-FFF2-40B4-BE49-F238E27FC236}">
                  <a16:creationId xmlns:a16="http://schemas.microsoft.com/office/drawing/2014/main" id="{FB0BB31A-923C-C136-5F94-9894ED71EFEF}"/>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E020A1F8-A948-1C39-B1BF-CD1DB66DEC34}"/>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曲线 37">
              <a:extLst>
                <a:ext uri="{FF2B5EF4-FFF2-40B4-BE49-F238E27FC236}">
                  <a16:creationId xmlns:a16="http://schemas.microsoft.com/office/drawing/2014/main" id="{5D56560E-6DAC-157D-2335-2977CF2F7D43}"/>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曲线 39">
              <a:extLst>
                <a:ext uri="{FF2B5EF4-FFF2-40B4-BE49-F238E27FC236}">
                  <a16:creationId xmlns:a16="http://schemas.microsoft.com/office/drawing/2014/main" id="{59D75B72-B645-FB26-1CD9-923D4C24BB2A}"/>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04C9BE0B-C284-6AAF-2C23-893AF6398B14}"/>
              </a:ext>
            </a:extLst>
          </p:cNvPr>
          <p:cNvGrpSpPr/>
          <p:nvPr/>
        </p:nvGrpSpPr>
        <p:grpSpPr>
          <a:xfrm>
            <a:off x="5687798" y="-2665035"/>
            <a:ext cx="6319259" cy="2051460"/>
            <a:chOff x="5836189" y="945492"/>
            <a:chExt cx="6170868" cy="2003287"/>
          </a:xfrm>
        </p:grpSpPr>
        <p:pic>
          <p:nvPicPr>
            <p:cNvPr id="46" name="图片 45">
              <a:extLst>
                <a:ext uri="{FF2B5EF4-FFF2-40B4-BE49-F238E27FC236}">
                  <a16:creationId xmlns:a16="http://schemas.microsoft.com/office/drawing/2014/main" id="{A17FEF51-2C3E-B067-3FB2-31260B117D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p:spPr>
        </p:pic>
        <mc:AlternateContent xmlns:mc="http://schemas.openxmlformats.org/markup-compatibility/2006">
          <mc:Choice xmlns:a14="http://schemas.microsoft.com/office/drawing/2010/main" Requires="a14">
            <p:sp>
              <p:nvSpPr>
                <p:cNvPr id="47" name="文本框 46">
                  <a:extLst>
                    <a:ext uri="{FF2B5EF4-FFF2-40B4-BE49-F238E27FC236}">
                      <a16:creationId xmlns:a16="http://schemas.microsoft.com/office/drawing/2014/main" id="{B9770EBD-5783-BA2E-9198-1C0426CA86A9}"/>
                    </a:ext>
                  </a:extLst>
                </p:cNvPr>
                <p:cNvSpPr txBox="1"/>
                <p:nvPr/>
              </p:nvSpPr>
              <p:spPr>
                <a:xfrm>
                  <a:off x="5836189" y="2437376"/>
                  <a:ext cx="1678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𝑦</m:t>
                        </m:r>
                      </m:oMath>
                    </m:oMathPara>
                  </a14:m>
                  <a:endParaRPr lang="zh-CN" altLang="en-US" sz="1050" i="1" dirty="0"/>
                </a:p>
              </p:txBody>
            </p:sp>
          </mc:Choice>
          <mc:Fallback>
            <p:sp>
              <p:nvSpPr>
                <p:cNvPr id="47" name="文本框 46">
                  <a:extLst>
                    <a:ext uri="{FF2B5EF4-FFF2-40B4-BE49-F238E27FC236}">
                      <a16:creationId xmlns:a16="http://schemas.microsoft.com/office/drawing/2014/main" id="{B9770EBD-5783-BA2E-9198-1C0426CA86A9}"/>
                    </a:ext>
                  </a:extLst>
                </p:cNvPr>
                <p:cNvSpPr txBox="1">
                  <a:spLocks noRot="1" noChangeAspect="1" noMove="1" noResize="1" noEditPoints="1" noAdjustHandles="1" noChangeArrowheads="1" noChangeShapeType="1" noTextEdit="1"/>
                </p:cNvSpPr>
                <p:nvPr/>
              </p:nvSpPr>
              <p:spPr>
                <a:xfrm>
                  <a:off x="5836189" y="2437376"/>
                  <a:ext cx="167868" cy="261610"/>
                </a:xfrm>
                <a:prstGeom prst="rect">
                  <a:avLst/>
                </a:prstGeom>
                <a:blipFill>
                  <a:blip r:embed="rId6"/>
                  <a:stretch>
                    <a:fillRect r="-214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本框 47">
                  <a:extLst>
                    <a:ext uri="{FF2B5EF4-FFF2-40B4-BE49-F238E27FC236}">
                      <a16:creationId xmlns:a16="http://schemas.microsoft.com/office/drawing/2014/main" id="{7B17078D-2110-3D60-4524-4E5DFA6ADF56}"/>
                    </a:ext>
                  </a:extLst>
                </p:cNvPr>
                <p:cNvSpPr txBox="1"/>
                <p:nvPr/>
              </p:nvSpPr>
              <p:spPr>
                <a:xfrm>
                  <a:off x="7934903" y="2132856"/>
                  <a:ext cx="167868" cy="26776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050" b="0" i="1" smtClean="0">
                                <a:latin typeface="Cambria Math" panose="02040503050406030204" pitchFamily="18" charset="0"/>
                              </a:rPr>
                            </m:ctrlPr>
                          </m:sSupPr>
                          <m:e>
                            <m:r>
                              <m:rPr>
                                <m:sty m:val="p"/>
                              </m:rPr>
                              <a:rPr lang="en-US" altLang="zh-CN" sz="1050" b="0" i="1" smtClean="0">
                                <a:latin typeface="Cambria Math" panose="02040503050406030204" pitchFamily="18" charset="0"/>
                              </a:rPr>
                              <m:t>z</m:t>
                            </m:r>
                          </m:e>
                          <m:sup>
                            <m:r>
                              <a:rPr lang="en-US" altLang="zh-CN" sz="1050" b="0" i="1" smtClean="0">
                                <a:latin typeface="Cambria Math" panose="02040503050406030204" pitchFamily="18" charset="0"/>
                              </a:rPr>
                              <m:t>(</m:t>
                            </m:r>
                            <m:r>
                              <a:rPr lang="en-US" altLang="zh-CN" sz="1050" b="0" i="1" smtClean="0">
                                <a:latin typeface="Cambria Math" panose="02040503050406030204" pitchFamily="18" charset="0"/>
                              </a:rPr>
                              <m:t>𝑑</m:t>
                            </m:r>
                            <m:r>
                              <a:rPr lang="en-US" altLang="zh-CN" sz="1050" b="0" i="1" smtClean="0">
                                <a:latin typeface="Cambria Math" panose="02040503050406030204" pitchFamily="18" charset="0"/>
                              </a:rPr>
                              <m:t>)</m:t>
                            </m:r>
                          </m:sup>
                        </m:sSup>
                      </m:oMath>
                    </m:oMathPara>
                  </a14:m>
                  <a:endParaRPr lang="zh-CN" altLang="en-US" sz="1050" dirty="0"/>
                </a:p>
              </p:txBody>
            </p:sp>
          </mc:Choice>
          <mc:Fallback>
            <p:sp>
              <p:nvSpPr>
                <p:cNvPr id="48" name="文本框 47">
                  <a:extLst>
                    <a:ext uri="{FF2B5EF4-FFF2-40B4-BE49-F238E27FC236}">
                      <a16:creationId xmlns:a16="http://schemas.microsoft.com/office/drawing/2014/main" id="{7B17078D-2110-3D60-4524-4E5DFA6ADF56}"/>
                    </a:ext>
                  </a:extLst>
                </p:cNvPr>
                <p:cNvSpPr txBox="1">
                  <a:spLocks noRot="1" noChangeAspect="1" noMove="1" noResize="1" noEditPoints="1" noAdjustHandles="1" noChangeArrowheads="1" noChangeShapeType="1" noTextEdit="1"/>
                </p:cNvSpPr>
                <p:nvPr/>
              </p:nvSpPr>
              <p:spPr>
                <a:xfrm>
                  <a:off x="7934903" y="2132856"/>
                  <a:ext cx="167868" cy="267766"/>
                </a:xfrm>
                <a:prstGeom prst="rect">
                  <a:avLst/>
                </a:prstGeom>
                <a:blipFill>
                  <a:blip r:embed="rId7"/>
                  <a:stretch>
                    <a:fillRect r="-10357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99293329"/>
      </p:ext>
    </p:extLst>
  </p:cSld>
  <p:clrMapOvr>
    <a:masterClrMapping/>
  </p:clrMapOvr>
  <mc:AlternateContent xmlns:mc="http://schemas.openxmlformats.org/markup-compatibility/2006">
    <mc:Choice xmlns:p159="http://schemas.microsoft.com/office/powerpoint/2015/09/main" Requires="p159">
      <p:transition spd="slow" advTm="3000">
        <p159:morph option="byObject"/>
      </p:transition>
    </mc:Choice>
    <mc:Fallback>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C2DC9-9EC9-B74F-3104-815F2F7294C5}"/>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8007936A-A0B8-9B28-FBCC-19C526050886}"/>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3D2C59F7-CFC6-ACB4-C7FF-6821EC90059F}"/>
              </a:ext>
            </a:extLst>
          </p:cNvPr>
          <p:cNvSpPr>
            <a:spLocks noGrp="1"/>
          </p:cNvSpPr>
          <p:nvPr>
            <p:ph type="sldNum" sz="quarter" idx="12"/>
          </p:nvPr>
        </p:nvSpPr>
        <p:spPr/>
        <p:txBody>
          <a:bodyPr/>
          <a:lstStyle/>
          <a:p>
            <a:fld id="{0C913308-F349-4B6D-A68A-DD1791B4A57B}" type="slidenum">
              <a:rPr lang="zh-CN" altLang="en-US" smtClean="0"/>
              <a:t>17</a:t>
            </a:fld>
            <a:endParaRPr lang="zh-CN" altLang="en-US"/>
          </a:p>
        </p:txBody>
      </p:sp>
      <p:grpSp>
        <p:nvGrpSpPr>
          <p:cNvPr id="6" name="组合 5">
            <a:extLst>
              <a:ext uri="{FF2B5EF4-FFF2-40B4-BE49-F238E27FC236}">
                <a16:creationId xmlns:a16="http://schemas.microsoft.com/office/drawing/2014/main" id="{A62A373E-19CF-8F3E-0B90-13DD2D2BF09F}"/>
              </a:ext>
            </a:extLst>
          </p:cNvPr>
          <p:cNvGrpSpPr/>
          <p:nvPr/>
        </p:nvGrpSpPr>
        <p:grpSpPr>
          <a:xfrm>
            <a:off x="-63871" y="0"/>
            <a:ext cx="2688299" cy="816704"/>
            <a:chOff x="-47903" y="0"/>
            <a:chExt cx="2016224" cy="612528"/>
          </a:xfrm>
        </p:grpSpPr>
        <p:grpSp>
          <p:nvGrpSpPr>
            <p:cNvPr id="7" name="组合 6">
              <a:extLst>
                <a:ext uri="{FF2B5EF4-FFF2-40B4-BE49-F238E27FC236}">
                  <a16:creationId xmlns:a16="http://schemas.microsoft.com/office/drawing/2014/main" id="{77D9BA73-6029-5BB9-4A8F-BD2FBFCE84A2}"/>
                </a:ext>
              </a:extLst>
            </p:cNvPr>
            <p:cNvGrpSpPr/>
            <p:nvPr/>
          </p:nvGrpSpPr>
          <p:grpSpPr>
            <a:xfrm rot="16200000" flipV="1">
              <a:off x="629840" y="-629840"/>
              <a:ext cx="612528" cy="1872208"/>
              <a:chOff x="604102" y="1347614"/>
              <a:chExt cx="1075775" cy="2149930"/>
            </a:xfrm>
          </p:grpSpPr>
          <p:grpSp>
            <p:nvGrpSpPr>
              <p:cNvPr id="9" name="组合 8">
                <a:extLst>
                  <a:ext uri="{FF2B5EF4-FFF2-40B4-BE49-F238E27FC236}">
                    <a16:creationId xmlns:a16="http://schemas.microsoft.com/office/drawing/2014/main" id="{2BEA1063-A657-55D1-9FBD-2AC0D5C6C928}"/>
                  </a:ext>
                </a:extLst>
              </p:cNvPr>
              <p:cNvGrpSpPr/>
              <p:nvPr/>
            </p:nvGrpSpPr>
            <p:grpSpPr>
              <a:xfrm>
                <a:off x="755576" y="1347614"/>
                <a:ext cx="806989" cy="2149930"/>
                <a:chOff x="1477543" y="637844"/>
                <a:chExt cx="6486890" cy="3157021"/>
              </a:xfrm>
            </p:grpSpPr>
            <p:sp>
              <p:nvSpPr>
                <p:cNvPr id="12" name="矩形 11">
                  <a:extLst>
                    <a:ext uri="{FF2B5EF4-FFF2-40B4-BE49-F238E27FC236}">
                      <a16:creationId xmlns:a16="http://schemas.microsoft.com/office/drawing/2014/main" id="{09183F2A-3894-A64E-61B4-26218568D381}"/>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3" name="矩形 12">
                  <a:extLst>
                    <a:ext uri="{FF2B5EF4-FFF2-40B4-BE49-F238E27FC236}">
                      <a16:creationId xmlns:a16="http://schemas.microsoft.com/office/drawing/2014/main" id="{6806C23C-2145-0A84-84C3-66D8A95AE45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4" name="矩形 13">
                  <a:extLst>
                    <a:ext uri="{FF2B5EF4-FFF2-40B4-BE49-F238E27FC236}">
                      <a16:creationId xmlns:a16="http://schemas.microsoft.com/office/drawing/2014/main" id="{C54638F1-D60E-F0C5-0772-FE947B1622FF}"/>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10" name="直接连接符 9">
                <a:extLst>
                  <a:ext uri="{FF2B5EF4-FFF2-40B4-BE49-F238E27FC236}">
                    <a16:creationId xmlns:a16="http://schemas.microsoft.com/office/drawing/2014/main" id="{5773DD16-606C-9B1B-97F4-A1E0F4AC1C4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EEF4C9-D75F-146A-F55C-824FA137D2A3}"/>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3F816689-24B4-3468-6561-64100D78560A}"/>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创新点总结</a:t>
              </a:r>
            </a:p>
          </p:txBody>
        </p:sp>
      </p:grpSp>
      <p:cxnSp>
        <p:nvCxnSpPr>
          <p:cNvPr id="16" name="直接连接符 15">
            <a:extLst>
              <a:ext uri="{FF2B5EF4-FFF2-40B4-BE49-F238E27FC236}">
                <a16:creationId xmlns:a16="http://schemas.microsoft.com/office/drawing/2014/main" id="{4926B278-31F9-197D-4C94-F009B84AEF26}"/>
              </a:ext>
            </a:extLst>
          </p:cNvPr>
          <p:cNvCxnSpPr/>
          <p:nvPr/>
        </p:nvCxnSpPr>
        <p:spPr>
          <a:xfrm>
            <a:off x="526472" y="1535596"/>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86442ED-61F3-8501-CDCB-982955DF6DF3}"/>
              </a:ext>
            </a:extLst>
          </p:cNvPr>
          <p:cNvSpPr txBox="1"/>
          <p:nvPr/>
        </p:nvSpPr>
        <p:spPr>
          <a:xfrm>
            <a:off x="52714" y="3937481"/>
            <a:ext cx="6800754" cy="1569660"/>
          </a:xfrm>
          <a:prstGeom prst="rect">
            <a:avLst/>
          </a:prstGeom>
          <a:noFill/>
        </p:spPr>
        <p:txBody>
          <a:bodyPr wrap="square" rtlCol="0">
            <a:spAutoFit/>
          </a:bodyPr>
          <a:lstStyle/>
          <a:p>
            <a:r>
              <a:rPr lang="zh-CN" altLang="en-US" dirty="0"/>
              <a:t>我们提出了一种梯度损失函数，用于解决单步推理带来的深度图细节丢失的问题。通过与</a:t>
            </a:r>
            <a:r>
              <a:rPr lang="en-US" altLang="zh-CN" dirty="0"/>
              <a:t>MSE</a:t>
            </a:r>
            <a:r>
              <a:rPr lang="zh-CN" altLang="en-US" dirty="0"/>
              <a:t>损失组成联合损失函数，使得模型既能够兼顾全局结构，又能够细化物体边缘</a:t>
            </a:r>
            <a:r>
              <a:rPr lang="en-US" altLang="zh-CN" dirty="0"/>
              <a:t>. </a:t>
            </a:r>
          </a:p>
        </p:txBody>
      </p:sp>
      <p:sp>
        <p:nvSpPr>
          <p:cNvPr id="18" name="文本框 17">
            <a:extLst>
              <a:ext uri="{FF2B5EF4-FFF2-40B4-BE49-F238E27FC236}">
                <a16:creationId xmlns:a16="http://schemas.microsoft.com/office/drawing/2014/main" id="{84983F06-335D-FF73-44A1-2C388FCF94D9}"/>
              </a:ext>
            </a:extLst>
          </p:cNvPr>
          <p:cNvSpPr txBox="1"/>
          <p:nvPr/>
        </p:nvSpPr>
        <p:spPr>
          <a:xfrm>
            <a:off x="-1" y="921646"/>
            <a:ext cx="6812630" cy="443865"/>
          </a:xfrm>
          <a:prstGeom prst="rect">
            <a:avLst/>
          </a:prstGeom>
          <a:solidFill>
            <a:schemeClr val="accent5">
              <a:lumMod val="50000"/>
            </a:schemeClr>
          </a:solidFill>
        </p:spPr>
        <p:txBody>
          <a:bodyPr wrap="square" rtlCol="0">
            <a:noAutofit/>
          </a:bodyPr>
          <a:lstStyle/>
          <a:p>
            <a:r>
              <a:rPr lang="zh-CN" altLang="en-US" sz="2400" b="1" dirty="0">
                <a:solidFill>
                  <a:schemeClr val="bg1"/>
                </a:solidFill>
              </a:rPr>
              <a:t>一：基于预训练模型指导的训练策略</a:t>
            </a:r>
          </a:p>
        </p:txBody>
      </p:sp>
      <p:sp>
        <p:nvSpPr>
          <p:cNvPr id="19" name="文本框 18">
            <a:extLst>
              <a:ext uri="{FF2B5EF4-FFF2-40B4-BE49-F238E27FC236}">
                <a16:creationId xmlns:a16="http://schemas.microsoft.com/office/drawing/2014/main" id="{5084238D-5191-F75D-EE4A-E48A81A3E04F}"/>
              </a:ext>
            </a:extLst>
          </p:cNvPr>
          <p:cNvSpPr txBox="1"/>
          <p:nvPr/>
        </p:nvSpPr>
        <p:spPr>
          <a:xfrm>
            <a:off x="0" y="3461430"/>
            <a:ext cx="6812630" cy="443865"/>
          </a:xfrm>
          <a:prstGeom prst="rect">
            <a:avLst/>
          </a:prstGeom>
          <a:solidFill>
            <a:schemeClr val="accent5">
              <a:lumMod val="50000"/>
            </a:schemeClr>
          </a:solidFill>
        </p:spPr>
        <p:txBody>
          <a:bodyPr wrap="square" rtlCol="0">
            <a:noAutofit/>
          </a:bodyPr>
          <a:lstStyle/>
          <a:p>
            <a:r>
              <a:rPr lang="zh-CN" altLang="en-US" sz="2400" b="1" dirty="0">
                <a:solidFill>
                  <a:schemeClr val="bg1"/>
                </a:solidFill>
              </a:rPr>
              <a:t>二：联合</a:t>
            </a:r>
            <a:r>
              <a:rPr lang="en-US" altLang="zh-CN" b="1" dirty="0">
                <a:solidFill>
                  <a:schemeClr val="bg1"/>
                </a:solidFill>
              </a:rPr>
              <a:t>MSE</a:t>
            </a:r>
            <a:r>
              <a:rPr lang="zh-CN" altLang="en-US" b="1" dirty="0">
                <a:solidFill>
                  <a:schemeClr val="bg1"/>
                </a:solidFill>
              </a:rPr>
              <a:t>损失以及梯度损失的联合损失函数</a:t>
            </a:r>
            <a:endParaRPr lang="zh-CN" altLang="en-US" sz="2400" b="1" dirty="0">
              <a:solidFill>
                <a:schemeClr val="bg1"/>
              </a:solidFill>
            </a:endParaRPr>
          </a:p>
        </p:txBody>
      </p:sp>
      <p:sp>
        <p:nvSpPr>
          <p:cNvPr id="22" name="文本框 21">
            <a:extLst>
              <a:ext uri="{FF2B5EF4-FFF2-40B4-BE49-F238E27FC236}">
                <a16:creationId xmlns:a16="http://schemas.microsoft.com/office/drawing/2014/main" id="{7A42BDAB-D0DF-8EF8-5CA9-7CA82901E255}"/>
              </a:ext>
            </a:extLst>
          </p:cNvPr>
          <p:cNvSpPr txBox="1"/>
          <p:nvPr/>
        </p:nvSpPr>
        <p:spPr>
          <a:xfrm>
            <a:off x="52714" y="1390813"/>
            <a:ext cx="6800754" cy="1569660"/>
          </a:xfrm>
          <a:prstGeom prst="rect">
            <a:avLst/>
          </a:prstGeom>
          <a:noFill/>
        </p:spPr>
        <p:txBody>
          <a:bodyPr wrap="square" rtlCol="0">
            <a:spAutoFit/>
          </a:bodyPr>
          <a:lstStyle/>
          <a:p>
            <a:r>
              <a:rPr lang="zh-CN" altLang="en-US" dirty="0"/>
              <a:t>我们引入了当下顶尖的深度估计模型</a:t>
            </a:r>
            <a:r>
              <a:rPr lang="en-US" altLang="zh-CN" dirty="0"/>
              <a:t>Depth Anything v2-small</a:t>
            </a:r>
            <a:r>
              <a:rPr lang="zh-CN" altLang="en-US" dirty="0"/>
              <a:t>作为教师模型，辅助我们进行模型的训练，为</a:t>
            </a:r>
            <a:r>
              <a:rPr lang="en-US" altLang="zh-CN" dirty="0"/>
              <a:t>U-Net</a:t>
            </a:r>
            <a:r>
              <a:rPr lang="zh-CN" altLang="en-US" dirty="0"/>
              <a:t>网络提供了更为丰富的语义信息，从而提升模型的学习能力</a:t>
            </a:r>
            <a:endParaRPr lang="en-US" altLang="zh-CN" dirty="0"/>
          </a:p>
        </p:txBody>
      </p:sp>
      <p:grpSp>
        <p:nvGrpSpPr>
          <p:cNvPr id="23" name="组合 22">
            <a:extLst>
              <a:ext uri="{FF2B5EF4-FFF2-40B4-BE49-F238E27FC236}">
                <a16:creationId xmlns:a16="http://schemas.microsoft.com/office/drawing/2014/main" id="{6EC5F6AB-39A6-1B16-F87B-892E569D8931}"/>
              </a:ext>
            </a:extLst>
          </p:cNvPr>
          <p:cNvGrpSpPr/>
          <p:nvPr/>
        </p:nvGrpSpPr>
        <p:grpSpPr>
          <a:xfrm>
            <a:off x="8171006" y="2823383"/>
            <a:ext cx="2469401" cy="3797856"/>
            <a:chOff x="6434910" y="498416"/>
            <a:chExt cx="3909562" cy="5864344"/>
          </a:xfrm>
        </p:grpSpPr>
        <p:pic>
          <p:nvPicPr>
            <p:cNvPr id="24" name="图片 23">
              <a:extLst>
                <a:ext uri="{FF2B5EF4-FFF2-40B4-BE49-F238E27FC236}">
                  <a16:creationId xmlns:a16="http://schemas.microsoft.com/office/drawing/2014/main" id="{94EF2F81-9A37-CAE9-856C-3371728B2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25" name="连接符: 曲线 24">
              <a:extLst>
                <a:ext uri="{FF2B5EF4-FFF2-40B4-BE49-F238E27FC236}">
                  <a16:creationId xmlns:a16="http://schemas.microsoft.com/office/drawing/2014/main" id="{944647ED-C941-A891-62E9-8907154B467F}"/>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D20B183A-DB44-3C1C-FBE2-EE890171F09B}"/>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曲线 26">
              <a:extLst>
                <a:ext uri="{FF2B5EF4-FFF2-40B4-BE49-F238E27FC236}">
                  <a16:creationId xmlns:a16="http://schemas.microsoft.com/office/drawing/2014/main" id="{9326D741-05C8-26E4-641C-882C773C57EA}"/>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27">
              <a:extLst>
                <a:ext uri="{FF2B5EF4-FFF2-40B4-BE49-F238E27FC236}">
                  <a16:creationId xmlns:a16="http://schemas.microsoft.com/office/drawing/2014/main" id="{A0ABD4C8-89FC-45B6-E6A2-0F4C15D672AB}"/>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7A408481-C939-4254-ED7B-1AADE20E054E}"/>
              </a:ext>
            </a:extLst>
          </p:cNvPr>
          <p:cNvGrpSpPr/>
          <p:nvPr/>
        </p:nvGrpSpPr>
        <p:grpSpPr>
          <a:xfrm>
            <a:off x="7013484" y="944526"/>
            <a:ext cx="5178516" cy="1569661"/>
            <a:chOff x="5836189" y="945492"/>
            <a:chExt cx="6170868" cy="2003287"/>
          </a:xfrm>
        </p:grpSpPr>
        <p:pic>
          <p:nvPicPr>
            <p:cNvPr id="36" name="图片 35">
              <a:extLst>
                <a:ext uri="{FF2B5EF4-FFF2-40B4-BE49-F238E27FC236}">
                  <a16:creationId xmlns:a16="http://schemas.microsoft.com/office/drawing/2014/main" id="{AB86655F-31C9-0B4B-C1CD-57A12F349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p:spPr>
        </p:pic>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549D85F8-F7DB-0887-FB1B-67BEC00797F1}"/>
                    </a:ext>
                  </a:extLst>
                </p:cNvPr>
                <p:cNvSpPr txBox="1"/>
                <p:nvPr/>
              </p:nvSpPr>
              <p:spPr>
                <a:xfrm>
                  <a:off x="5836189" y="2437376"/>
                  <a:ext cx="167868" cy="2616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𝑦</m:t>
                        </m:r>
                      </m:oMath>
                    </m:oMathPara>
                  </a14:m>
                  <a:endParaRPr lang="zh-CN" altLang="en-US" sz="1050" i="1" dirty="0"/>
                </a:p>
              </p:txBody>
            </p:sp>
          </mc:Choice>
          <mc:Fallback>
            <p:sp>
              <p:nvSpPr>
                <p:cNvPr id="37" name="文本框 36">
                  <a:extLst>
                    <a:ext uri="{FF2B5EF4-FFF2-40B4-BE49-F238E27FC236}">
                      <a16:creationId xmlns:a16="http://schemas.microsoft.com/office/drawing/2014/main" id="{549D85F8-F7DB-0887-FB1B-67BEC00797F1}"/>
                    </a:ext>
                  </a:extLst>
                </p:cNvPr>
                <p:cNvSpPr txBox="1">
                  <a:spLocks noRot="1" noChangeAspect="1" noMove="1" noResize="1" noEditPoints="1" noAdjustHandles="1" noChangeArrowheads="1" noChangeShapeType="1" noTextEdit="1"/>
                </p:cNvSpPr>
                <p:nvPr/>
              </p:nvSpPr>
              <p:spPr>
                <a:xfrm>
                  <a:off x="5836189" y="2437376"/>
                  <a:ext cx="167868" cy="261610"/>
                </a:xfrm>
                <a:prstGeom prst="rect">
                  <a:avLst/>
                </a:prstGeom>
                <a:blipFill>
                  <a:blip r:embed="rId4"/>
                  <a:stretch>
                    <a:fillRect r="-34783" b="-242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D0612244-7EA0-54F0-EB0A-1D5CBC95DAD7}"/>
                    </a:ext>
                  </a:extLst>
                </p:cNvPr>
                <p:cNvSpPr txBox="1"/>
                <p:nvPr/>
              </p:nvSpPr>
              <p:spPr>
                <a:xfrm>
                  <a:off x="7934903" y="2132856"/>
                  <a:ext cx="167868" cy="26776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1050" b="0" i="1" smtClean="0">
                                <a:latin typeface="Cambria Math" panose="02040503050406030204" pitchFamily="18" charset="0"/>
                              </a:rPr>
                            </m:ctrlPr>
                          </m:sSupPr>
                          <m:e>
                            <m:r>
                              <m:rPr>
                                <m:sty m:val="p"/>
                              </m:rPr>
                              <a:rPr lang="en-US" altLang="zh-CN" sz="1050" b="0" i="1" smtClean="0">
                                <a:latin typeface="Cambria Math" panose="02040503050406030204" pitchFamily="18" charset="0"/>
                              </a:rPr>
                              <m:t>z</m:t>
                            </m:r>
                          </m:e>
                          <m:sup>
                            <m:r>
                              <a:rPr lang="en-US" altLang="zh-CN" sz="1050" b="0" i="1" smtClean="0">
                                <a:latin typeface="Cambria Math" panose="02040503050406030204" pitchFamily="18" charset="0"/>
                              </a:rPr>
                              <m:t>(</m:t>
                            </m:r>
                            <m:r>
                              <a:rPr lang="en-US" altLang="zh-CN" sz="1050" b="0" i="1" smtClean="0">
                                <a:latin typeface="Cambria Math" panose="02040503050406030204" pitchFamily="18" charset="0"/>
                              </a:rPr>
                              <m:t>𝑑</m:t>
                            </m:r>
                            <m:r>
                              <a:rPr lang="en-US" altLang="zh-CN" sz="1050" b="0" i="1" smtClean="0">
                                <a:latin typeface="Cambria Math" panose="02040503050406030204" pitchFamily="18" charset="0"/>
                              </a:rPr>
                              <m:t>)</m:t>
                            </m:r>
                          </m:sup>
                        </m:sSup>
                      </m:oMath>
                    </m:oMathPara>
                  </a14:m>
                  <a:endParaRPr lang="zh-CN" altLang="en-US" sz="1050" dirty="0"/>
                </a:p>
              </p:txBody>
            </p:sp>
          </mc:Choice>
          <mc:Fallback>
            <p:sp>
              <p:nvSpPr>
                <p:cNvPr id="38" name="文本框 37">
                  <a:extLst>
                    <a:ext uri="{FF2B5EF4-FFF2-40B4-BE49-F238E27FC236}">
                      <a16:creationId xmlns:a16="http://schemas.microsoft.com/office/drawing/2014/main" id="{D0612244-7EA0-54F0-EB0A-1D5CBC95DAD7}"/>
                    </a:ext>
                  </a:extLst>
                </p:cNvPr>
                <p:cNvSpPr txBox="1">
                  <a:spLocks noRot="1" noChangeAspect="1" noMove="1" noResize="1" noEditPoints="1" noAdjustHandles="1" noChangeArrowheads="1" noChangeShapeType="1" noTextEdit="1"/>
                </p:cNvSpPr>
                <p:nvPr/>
              </p:nvSpPr>
              <p:spPr>
                <a:xfrm>
                  <a:off x="7934903" y="2132856"/>
                  <a:ext cx="167868" cy="267766"/>
                </a:xfrm>
                <a:prstGeom prst="rect">
                  <a:avLst/>
                </a:prstGeom>
                <a:blipFill>
                  <a:blip r:embed="rId5"/>
                  <a:stretch>
                    <a:fillRect r="-129167" b="-294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73792175"/>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A9D97-DABC-5F32-FF70-9B8A4F05C094}"/>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379D8794-0509-37E0-A997-48ACAC92DBA3}"/>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6A902648-CB5B-64F7-18FF-56A395808901}"/>
              </a:ext>
            </a:extLst>
          </p:cNvPr>
          <p:cNvSpPr>
            <a:spLocks noGrp="1"/>
          </p:cNvSpPr>
          <p:nvPr>
            <p:ph type="sldNum" sz="quarter" idx="12"/>
          </p:nvPr>
        </p:nvSpPr>
        <p:spPr/>
        <p:txBody>
          <a:bodyPr/>
          <a:lstStyle/>
          <a:p>
            <a:fld id="{0C913308-F349-4B6D-A68A-DD1791B4A57B}" type="slidenum">
              <a:rPr lang="zh-CN" altLang="en-US" smtClean="0"/>
              <a:t>18</a:t>
            </a:fld>
            <a:endParaRPr lang="zh-CN" altLang="en-US"/>
          </a:p>
        </p:txBody>
      </p:sp>
      <p:grpSp>
        <p:nvGrpSpPr>
          <p:cNvPr id="6" name="组合 5">
            <a:extLst>
              <a:ext uri="{FF2B5EF4-FFF2-40B4-BE49-F238E27FC236}">
                <a16:creationId xmlns:a16="http://schemas.microsoft.com/office/drawing/2014/main" id="{90843991-9CD9-BFD3-B176-A836F2AE85D7}"/>
              </a:ext>
            </a:extLst>
          </p:cNvPr>
          <p:cNvGrpSpPr/>
          <p:nvPr/>
        </p:nvGrpSpPr>
        <p:grpSpPr>
          <a:xfrm>
            <a:off x="-63871" y="0"/>
            <a:ext cx="2688299" cy="816704"/>
            <a:chOff x="-47903" y="0"/>
            <a:chExt cx="2016224" cy="612528"/>
          </a:xfrm>
        </p:grpSpPr>
        <p:grpSp>
          <p:nvGrpSpPr>
            <p:cNvPr id="7" name="组合 6">
              <a:extLst>
                <a:ext uri="{FF2B5EF4-FFF2-40B4-BE49-F238E27FC236}">
                  <a16:creationId xmlns:a16="http://schemas.microsoft.com/office/drawing/2014/main" id="{747E7D79-9FFD-64ED-31A4-F051F5EE3F14}"/>
                </a:ext>
              </a:extLst>
            </p:cNvPr>
            <p:cNvGrpSpPr/>
            <p:nvPr/>
          </p:nvGrpSpPr>
          <p:grpSpPr>
            <a:xfrm rot="16200000" flipV="1">
              <a:off x="629840" y="-629840"/>
              <a:ext cx="612528" cy="1872208"/>
              <a:chOff x="604102" y="1347614"/>
              <a:chExt cx="1075775" cy="2149930"/>
            </a:xfrm>
          </p:grpSpPr>
          <p:grpSp>
            <p:nvGrpSpPr>
              <p:cNvPr id="9" name="组合 8">
                <a:extLst>
                  <a:ext uri="{FF2B5EF4-FFF2-40B4-BE49-F238E27FC236}">
                    <a16:creationId xmlns:a16="http://schemas.microsoft.com/office/drawing/2014/main" id="{C40402D3-F7E5-DBA4-E3C9-1703B3C7E261}"/>
                  </a:ext>
                </a:extLst>
              </p:cNvPr>
              <p:cNvGrpSpPr/>
              <p:nvPr/>
            </p:nvGrpSpPr>
            <p:grpSpPr>
              <a:xfrm>
                <a:off x="755576" y="1347614"/>
                <a:ext cx="806989" cy="2149930"/>
                <a:chOff x="1477543" y="637844"/>
                <a:chExt cx="6486890" cy="3157021"/>
              </a:xfrm>
            </p:grpSpPr>
            <p:sp>
              <p:nvSpPr>
                <p:cNvPr id="12" name="矩形 11">
                  <a:extLst>
                    <a:ext uri="{FF2B5EF4-FFF2-40B4-BE49-F238E27FC236}">
                      <a16:creationId xmlns:a16="http://schemas.microsoft.com/office/drawing/2014/main" id="{104A41C7-A3EF-4E42-9BE9-6B66FE94A47E}"/>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3" name="矩形 12">
                  <a:extLst>
                    <a:ext uri="{FF2B5EF4-FFF2-40B4-BE49-F238E27FC236}">
                      <a16:creationId xmlns:a16="http://schemas.microsoft.com/office/drawing/2014/main" id="{746DAB70-99C6-C856-AF03-ACD5A601DFF3}"/>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4" name="矩形 13">
                  <a:extLst>
                    <a:ext uri="{FF2B5EF4-FFF2-40B4-BE49-F238E27FC236}">
                      <a16:creationId xmlns:a16="http://schemas.microsoft.com/office/drawing/2014/main" id="{572871B3-B593-2DBE-9487-038D4E566CE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10" name="直接连接符 9">
                <a:extLst>
                  <a:ext uri="{FF2B5EF4-FFF2-40B4-BE49-F238E27FC236}">
                    <a16:creationId xmlns:a16="http://schemas.microsoft.com/office/drawing/2014/main" id="{1B5D81E1-C590-3A2F-1112-5FE90A528B43}"/>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D7BBAAE-1BC5-C073-2E7A-1945237638BD}"/>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6E2A515F-10CB-9EEF-A0D7-08C8EF881D3C}"/>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研究计划</a:t>
              </a:r>
            </a:p>
          </p:txBody>
        </p:sp>
      </p:grpSp>
      <p:sp>
        <p:nvSpPr>
          <p:cNvPr id="5" name="文本框 4">
            <a:extLst>
              <a:ext uri="{FF2B5EF4-FFF2-40B4-BE49-F238E27FC236}">
                <a16:creationId xmlns:a16="http://schemas.microsoft.com/office/drawing/2014/main" id="{14A29AB8-A02F-22C2-3E04-37EB4776DC1C}"/>
              </a:ext>
            </a:extLst>
          </p:cNvPr>
          <p:cNvSpPr txBox="1"/>
          <p:nvPr/>
        </p:nvSpPr>
        <p:spPr>
          <a:xfrm>
            <a:off x="967125" y="1484784"/>
            <a:ext cx="10585176" cy="3785652"/>
          </a:xfrm>
          <a:prstGeom prst="rect">
            <a:avLst/>
          </a:prstGeom>
          <a:noFill/>
        </p:spPr>
        <p:txBody>
          <a:bodyPr wrap="square">
            <a:spAutoFit/>
          </a:bodyPr>
          <a:lstStyle/>
          <a:p>
            <a:pPr marL="914400" indent="-457200" algn="just">
              <a:lnSpc>
                <a:spcPts val="1800"/>
              </a:lnSpc>
              <a:buFont typeface="+mj-lt"/>
              <a:buAutoNum type="arabicPeriod"/>
            </a:pPr>
            <a:r>
              <a:rPr lang="zh-CN" altLang="zh-CN" sz="2000" kern="100" dirty="0">
                <a:effectLst/>
                <a:latin typeface="Times New Roman" panose="02020603050405020304" pitchFamily="18" charset="0"/>
                <a:ea typeface="苹方-简" panose="020B0400000000000000" pitchFamily="34" charset="-122"/>
              </a:rPr>
              <a:t>第一阶段（</a:t>
            </a:r>
            <a:r>
              <a:rPr lang="en-US" altLang="zh-CN" sz="2000" kern="100" dirty="0">
                <a:effectLst/>
                <a:latin typeface="Times New Roman" panose="02020603050405020304" pitchFamily="18" charset="0"/>
                <a:ea typeface="苹方-简" panose="020B0400000000000000" pitchFamily="34" charset="-122"/>
              </a:rPr>
              <a:t>2025.09-2025.11</a:t>
            </a:r>
            <a:r>
              <a:rPr lang="zh-CN" altLang="zh-CN" sz="2000" kern="100" dirty="0">
                <a:effectLst/>
                <a:latin typeface="Times New Roman" panose="02020603050405020304" pitchFamily="18" charset="0"/>
                <a:ea typeface="苹方-简" panose="020B0400000000000000" pitchFamily="34" charset="-122"/>
              </a:rPr>
              <a:t>）：准备阶段。查阅国内外相关文献，分析研究运用扩散模型的深度估计方法的具体步骤和深度学习框架。</a:t>
            </a:r>
            <a:endParaRPr lang="en-US" altLang="zh-CN" sz="2000" kern="100" dirty="0">
              <a:effectLst/>
              <a:latin typeface="Times New Roman" panose="02020603050405020304" pitchFamily="18" charset="0"/>
              <a:ea typeface="苹方-简" panose="020B0400000000000000" pitchFamily="34" charset="-122"/>
            </a:endParaRPr>
          </a:p>
          <a:p>
            <a:pPr marL="914400" indent="-457200" algn="just">
              <a:lnSpc>
                <a:spcPts val="1800"/>
              </a:lnSpc>
              <a:buFont typeface="+mj-lt"/>
              <a:buAutoNum type="arabicPeriod"/>
            </a:pPr>
            <a:endParaRPr lang="zh-CN" altLang="zh-CN" sz="2000" kern="100" dirty="0">
              <a:effectLst/>
              <a:latin typeface="Times New Roman" panose="02020603050405020304" pitchFamily="18" charset="0"/>
              <a:ea typeface="苹方-简" panose="020B0400000000000000" pitchFamily="34" charset="-122"/>
            </a:endParaRPr>
          </a:p>
          <a:p>
            <a:pPr marL="914400" indent="-457200" algn="just">
              <a:lnSpc>
                <a:spcPts val="1800"/>
              </a:lnSpc>
              <a:buFont typeface="+mj-lt"/>
              <a:buAutoNum type="arabicPeriod"/>
            </a:pPr>
            <a:r>
              <a:rPr lang="zh-CN" altLang="zh-CN" sz="2000" kern="100" dirty="0">
                <a:effectLst/>
                <a:latin typeface="Times New Roman" panose="02020603050405020304" pitchFamily="18" charset="0"/>
                <a:ea typeface="苹方-简" panose="020B0400000000000000" pitchFamily="34" charset="-122"/>
              </a:rPr>
              <a:t>第二阶段（</a:t>
            </a:r>
            <a:r>
              <a:rPr lang="en-US" altLang="zh-CN" sz="2000" kern="100" dirty="0">
                <a:effectLst/>
                <a:latin typeface="Times New Roman" panose="02020603050405020304" pitchFamily="18" charset="0"/>
                <a:ea typeface="苹方-简" panose="020B0400000000000000" pitchFamily="34" charset="-122"/>
              </a:rPr>
              <a:t>2025.12-2026.03</a:t>
            </a:r>
            <a:r>
              <a:rPr lang="zh-CN" altLang="zh-CN" sz="2000" kern="100" dirty="0">
                <a:effectLst/>
                <a:latin typeface="Times New Roman" panose="02020603050405020304" pitchFamily="18" charset="0"/>
                <a:ea typeface="苹方-简" panose="020B0400000000000000" pitchFamily="34" charset="-122"/>
              </a:rPr>
              <a:t>）：设计阶段。明确研究思路，设计程序调试程序。</a:t>
            </a:r>
            <a:endParaRPr lang="en-US" altLang="zh-CN" sz="2000" kern="100" dirty="0">
              <a:effectLst/>
              <a:latin typeface="Times New Roman" panose="02020603050405020304" pitchFamily="18" charset="0"/>
              <a:ea typeface="苹方-简" panose="020B0400000000000000" pitchFamily="34" charset="-122"/>
            </a:endParaRPr>
          </a:p>
          <a:p>
            <a:pPr marL="914400" indent="-457200" algn="just">
              <a:lnSpc>
                <a:spcPts val="1800"/>
              </a:lnSpc>
              <a:buFont typeface="+mj-lt"/>
              <a:buAutoNum type="arabicPeriod"/>
            </a:pPr>
            <a:endParaRPr lang="zh-CN" altLang="zh-CN" sz="2000" kern="100" dirty="0">
              <a:effectLst/>
              <a:latin typeface="Times New Roman" panose="02020603050405020304" pitchFamily="18" charset="0"/>
              <a:ea typeface="苹方-简" panose="020B0400000000000000" pitchFamily="34" charset="-122"/>
            </a:endParaRPr>
          </a:p>
          <a:p>
            <a:pPr marL="914400" indent="-457200" algn="just">
              <a:lnSpc>
                <a:spcPts val="1800"/>
              </a:lnSpc>
              <a:buFont typeface="+mj-lt"/>
              <a:buAutoNum type="arabicPeriod"/>
            </a:pPr>
            <a:r>
              <a:rPr lang="zh-CN" altLang="zh-CN" sz="2000" kern="100" dirty="0">
                <a:effectLst/>
                <a:latin typeface="Times New Roman" panose="02020603050405020304" pitchFamily="18" charset="0"/>
                <a:ea typeface="苹方-简" panose="020B0400000000000000" pitchFamily="34" charset="-122"/>
              </a:rPr>
              <a:t>第三阶段（</a:t>
            </a:r>
            <a:r>
              <a:rPr lang="en-US" altLang="zh-CN" sz="2000" kern="100" dirty="0">
                <a:effectLst/>
                <a:latin typeface="Times New Roman" panose="02020603050405020304" pitchFamily="18" charset="0"/>
                <a:ea typeface="苹方-简" panose="020B0400000000000000" pitchFamily="34" charset="-122"/>
              </a:rPr>
              <a:t>2026.05-2026.06</a:t>
            </a:r>
            <a:r>
              <a:rPr lang="zh-CN" altLang="zh-CN" sz="2000" kern="100" dirty="0">
                <a:effectLst/>
                <a:latin typeface="Times New Roman" panose="02020603050405020304" pitchFamily="18" charset="0"/>
                <a:ea typeface="苹方-简" panose="020B0400000000000000" pitchFamily="34" charset="-122"/>
              </a:rPr>
              <a:t>）：实现阶段。实现在第二阶段所设计的算法，并完成所设计的实验，记录实验数据，撰写小论文。</a:t>
            </a:r>
            <a:endParaRPr lang="en-US" altLang="zh-CN" sz="2000" kern="100" dirty="0">
              <a:effectLst/>
              <a:latin typeface="Times New Roman" panose="02020603050405020304" pitchFamily="18" charset="0"/>
              <a:ea typeface="苹方-简" panose="020B0400000000000000" pitchFamily="34" charset="-122"/>
            </a:endParaRPr>
          </a:p>
          <a:p>
            <a:pPr marL="914400" indent="-457200" algn="just">
              <a:lnSpc>
                <a:spcPts val="1800"/>
              </a:lnSpc>
              <a:buFont typeface="+mj-lt"/>
              <a:buAutoNum type="arabicPeriod"/>
            </a:pPr>
            <a:endParaRPr lang="zh-CN" altLang="zh-CN" sz="2000" kern="100" dirty="0">
              <a:effectLst/>
              <a:latin typeface="Times New Roman" panose="02020603050405020304" pitchFamily="18" charset="0"/>
              <a:ea typeface="苹方-简" panose="020B0400000000000000" pitchFamily="34" charset="-122"/>
            </a:endParaRPr>
          </a:p>
          <a:p>
            <a:pPr marL="914400" indent="-457200" algn="just">
              <a:lnSpc>
                <a:spcPts val="1800"/>
              </a:lnSpc>
              <a:buFont typeface="+mj-lt"/>
              <a:buAutoNum type="arabicPeriod"/>
            </a:pPr>
            <a:r>
              <a:rPr lang="zh-CN" altLang="zh-CN" sz="2000" kern="100" dirty="0">
                <a:effectLst/>
                <a:latin typeface="Times New Roman" panose="02020603050405020304" pitchFamily="18" charset="0"/>
                <a:ea typeface="苹方-简" panose="020B0400000000000000" pitchFamily="34" charset="-122"/>
              </a:rPr>
              <a:t>第四阶段（</a:t>
            </a:r>
            <a:r>
              <a:rPr lang="en-US" altLang="zh-CN" sz="2000" kern="100" dirty="0">
                <a:effectLst/>
                <a:latin typeface="Times New Roman" panose="02020603050405020304" pitchFamily="18" charset="0"/>
                <a:ea typeface="苹方-简" panose="020B0400000000000000" pitchFamily="34" charset="-122"/>
              </a:rPr>
              <a:t>2026.07-2026.09</a:t>
            </a:r>
            <a:r>
              <a:rPr lang="zh-CN" altLang="zh-CN" sz="2000" kern="100" dirty="0">
                <a:effectLst/>
                <a:latin typeface="Times New Roman" panose="02020603050405020304" pitchFamily="18" charset="0"/>
                <a:ea typeface="苹方-简" panose="020B0400000000000000" pitchFamily="34" charset="-122"/>
              </a:rPr>
              <a:t>）：设计阶段。在第二阶段所设计的算法的基础上，完成实验，记录实验数据。</a:t>
            </a:r>
            <a:endParaRPr lang="en-US" altLang="zh-CN" sz="2000" kern="100" dirty="0">
              <a:effectLst/>
              <a:latin typeface="Times New Roman" panose="02020603050405020304" pitchFamily="18" charset="0"/>
              <a:ea typeface="苹方-简" panose="020B0400000000000000" pitchFamily="34" charset="-122"/>
            </a:endParaRPr>
          </a:p>
          <a:p>
            <a:pPr marL="914400" indent="-457200" algn="just">
              <a:lnSpc>
                <a:spcPts val="1800"/>
              </a:lnSpc>
              <a:buFont typeface="+mj-lt"/>
              <a:buAutoNum type="arabicPeriod"/>
            </a:pPr>
            <a:endParaRPr lang="zh-CN" altLang="zh-CN" sz="2000" kern="100" dirty="0">
              <a:effectLst/>
              <a:latin typeface="Times New Roman" panose="02020603050405020304" pitchFamily="18" charset="0"/>
              <a:ea typeface="苹方-简" panose="020B0400000000000000" pitchFamily="34" charset="-122"/>
            </a:endParaRPr>
          </a:p>
          <a:p>
            <a:pPr marL="914400" indent="-457200" algn="just">
              <a:lnSpc>
                <a:spcPts val="1800"/>
              </a:lnSpc>
              <a:buFont typeface="+mj-lt"/>
              <a:buAutoNum type="arabicPeriod"/>
            </a:pPr>
            <a:r>
              <a:rPr lang="zh-CN" altLang="zh-CN" sz="2000" kern="100" dirty="0">
                <a:effectLst/>
                <a:latin typeface="Times New Roman" panose="02020603050405020304" pitchFamily="18" charset="0"/>
                <a:ea typeface="苹方-简" panose="020B0400000000000000" pitchFamily="34" charset="-122"/>
              </a:rPr>
              <a:t>第五阶段（</a:t>
            </a:r>
            <a:r>
              <a:rPr lang="en-US" altLang="zh-CN" sz="2000" kern="100" dirty="0">
                <a:effectLst/>
                <a:latin typeface="Times New Roman" panose="02020603050405020304" pitchFamily="18" charset="0"/>
                <a:ea typeface="苹方-简" panose="020B0400000000000000" pitchFamily="34" charset="-122"/>
              </a:rPr>
              <a:t>2026.10-2027.01</a:t>
            </a:r>
            <a:r>
              <a:rPr lang="zh-CN" altLang="zh-CN" sz="2000" kern="100" dirty="0">
                <a:effectLst/>
                <a:latin typeface="Times New Roman" panose="02020603050405020304" pitchFamily="18" charset="0"/>
                <a:ea typeface="苹方-简" panose="020B0400000000000000" pitchFamily="34" charset="-122"/>
              </a:rPr>
              <a:t>）：修正完善阶段。对存在的问题进行分析与修正，对所设计的算法及实验进行进一步的完善和改进，撰写毕业论文初稿。</a:t>
            </a:r>
            <a:endParaRPr lang="en-US" altLang="zh-CN" sz="2000" kern="100" dirty="0">
              <a:effectLst/>
              <a:latin typeface="Times New Roman" panose="02020603050405020304" pitchFamily="18" charset="0"/>
              <a:ea typeface="苹方-简" panose="020B0400000000000000" pitchFamily="34" charset="-122"/>
            </a:endParaRPr>
          </a:p>
          <a:p>
            <a:pPr marL="914400" indent="-457200" algn="just">
              <a:lnSpc>
                <a:spcPts val="1800"/>
              </a:lnSpc>
              <a:buFont typeface="+mj-lt"/>
              <a:buAutoNum type="arabicPeriod"/>
            </a:pPr>
            <a:endParaRPr lang="zh-CN" altLang="zh-CN" sz="2000" kern="100" dirty="0">
              <a:effectLst/>
              <a:latin typeface="Times New Roman" panose="02020603050405020304" pitchFamily="18" charset="0"/>
              <a:ea typeface="苹方-简" panose="020B0400000000000000" pitchFamily="34" charset="-122"/>
            </a:endParaRPr>
          </a:p>
          <a:p>
            <a:pPr marL="914400" indent="-457200" algn="just">
              <a:lnSpc>
                <a:spcPts val="1800"/>
              </a:lnSpc>
              <a:buFont typeface="+mj-lt"/>
              <a:buAutoNum type="arabicPeriod"/>
            </a:pPr>
            <a:r>
              <a:rPr lang="zh-CN" altLang="zh-CN" sz="2000" kern="100" dirty="0">
                <a:effectLst/>
                <a:latin typeface="Times New Roman" panose="02020603050405020304" pitchFamily="18" charset="0"/>
                <a:ea typeface="苹方-简" panose="020B0400000000000000" pitchFamily="34" charset="-122"/>
              </a:rPr>
              <a:t>第六阶段（</a:t>
            </a:r>
            <a:r>
              <a:rPr lang="en-US" altLang="zh-CN" sz="2000" kern="100" dirty="0">
                <a:effectLst/>
                <a:latin typeface="Times New Roman" panose="02020603050405020304" pitchFamily="18" charset="0"/>
                <a:ea typeface="苹方-简" panose="020B0400000000000000" pitchFamily="34" charset="-122"/>
              </a:rPr>
              <a:t>2027.02-2027.06</a:t>
            </a:r>
            <a:r>
              <a:rPr lang="zh-CN" altLang="zh-CN" sz="2000" kern="100" dirty="0">
                <a:effectLst/>
                <a:latin typeface="Times New Roman" panose="02020603050405020304" pitchFamily="18" charset="0"/>
                <a:ea typeface="苹方-简" panose="020B0400000000000000" pitchFamily="34" charset="-122"/>
              </a:rPr>
              <a:t>）：总结阶段。系统的总结之前的工作，完善毕业论文，准备毕业答辩。</a:t>
            </a:r>
          </a:p>
        </p:txBody>
      </p:sp>
    </p:spTree>
    <p:extLst>
      <p:ext uri="{BB962C8B-B14F-4D97-AF65-F5344CB8AC3E}">
        <p14:creationId xmlns:p14="http://schemas.microsoft.com/office/powerpoint/2010/main" val="128984206"/>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40"/>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grpSp>
        <p:nvGrpSpPr>
          <p:cNvPr id="7" name="组合 6">
            <a:extLst>
              <a:ext uri="{FF2B5EF4-FFF2-40B4-BE49-F238E27FC236}">
                <a16:creationId xmlns:a16="http://schemas.microsoft.com/office/drawing/2014/main" id="{15BB4600-5F18-40C6-BF5E-E8C78820B854}"/>
              </a:ext>
            </a:extLst>
          </p:cNvPr>
          <p:cNvGrpSpPr/>
          <p:nvPr/>
        </p:nvGrpSpPr>
        <p:grpSpPr>
          <a:xfrm>
            <a:off x="805473" y="1796820"/>
            <a:ext cx="1434367" cy="2866573"/>
            <a:chOff x="604102" y="1347614"/>
            <a:chExt cx="1075775" cy="2149930"/>
          </a:xfrm>
        </p:grpSpPr>
        <p:grpSp>
          <p:nvGrpSpPr>
            <p:cNvPr id="3" name="组合 2"/>
            <p:cNvGrpSpPr/>
            <p:nvPr/>
          </p:nvGrpSpPr>
          <p:grpSpPr>
            <a:xfrm>
              <a:off x="755576" y="1347614"/>
              <a:ext cx="806989" cy="2149930"/>
              <a:chOff x="1477543" y="637844"/>
              <a:chExt cx="6486890" cy="3157021"/>
            </a:xfrm>
          </p:grpSpPr>
          <p:sp>
            <p:nvSpPr>
              <p:cNvPr id="4" name="矩形 3"/>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5" name="矩形 4"/>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6" name="矩形 5"/>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grpSp>
        <p:sp>
          <p:nvSpPr>
            <p:cNvPr id="9" name="文本框 8"/>
            <p:cNvSpPr txBox="1"/>
            <p:nvPr/>
          </p:nvSpPr>
          <p:spPr>
            <a:xfrm>
              <a:off x="812015" y="1858649"/>
              <a:ext cx="692497" cy="1127860"/>
            </a:xfrm>
            <a:prstGeom prst="rect">
              <a:avLst/>
            </a:prstGeom>
            <a:noFill/>
          </p:spPr>
          <p:txBody>
            <a:bodyPr vert="eaVert" wrap="square" rtlCol="0">
              <a:spAutoFit/>
            </a:bodyPr>
            <a:lstStyle/>
            <a:p>
              <a:r>
                <a:rPr lang="zh-CN" altLang="en-US" sz="4800" b="1" dirty="0">
                  <a:cs typeface="+mn-ea"/>
                </a:rPr>
                <a:t>目录</a:t>
              </a:r>
            </a:p>
          </p:txBody>
        </p:sp>
        <p:cxnSp>
          <p:nvCxnSpPr>
            <p:cNvPr id="10" name="直接连接符 9"/>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4B756C28-8A60-4AF9-BAA9-62973E22580C}"/>
              </a:ext>
            </a:extLst>
          </p:cNvPr>
          <p:cNvGrpSpPr/>
          <p:nvPr/>
        </p:nvGrpSpPr>
        <p:grpSpPr>
          <a:xfrm>
            <a:off x="3599724" y="1610532"/>
            <a:ext cx="4526413" cy="1107996"/>
            <a:chOff x="3212859" y="1207896"/>
            <a:chExt cx="3394810" cy="830997"/>
          </a:xfrm>
        </p:grpSpPr>
        <p:sp>
          <p:nvSpPr>
            <p:cNvPr id="14" name="文本框 13"/>
            <p:cNvSpPr txBox="1"/>
            <p:nvPr/>
          </p:nvSpPr>
          <p:spPr>
            <a:xfrm>
              <a:off x="3212859" y="1207896"/>
              <a:ext cx="3394810" cy="777232"/>
            </a:xfrm>
            <a:prstGeom prst="rect">
              <a:avLst/>
            </a:prstGeom>
            <a:noFill/>
          </p:spPr>
          <p:txBody>
            <a:bodyPr vert="horz" wrap="square" rtlCol="0">
              <a:spAutoFit/>
            </a:bodyPr>
            <a:lstStyle/>
            <a:p>
              <a:r>
                <a:rPr lang="en-US" altLang="zh-CN" sz="1867" b="1" dirty="0">
                  <a:latin typeface="+mn-ea"/>
                  <a:cs typeface="+mn-ea"/>
                </a:rPr>
                <a:t>Part 01</a:t>
              </a:r>
            </a:p>
            <a:p>
              <a:r>
                <a:rPr lang="zh-CN" altLang="en-US" sz="2667" b="1" dirty="0">
                  <a:latin typeface="+mn-ea"/>
                  <a:cs typeface="+mn-ea"/>
                </a:rPr>
                <a:t>选题背景</a:t>
              </a:r>
              <a:endParaRPr lang="en-US" altLang="zh-CN" sz="2667" b="1" dirty="0">
                <a:latin typeface="+mn-ea"/>
                <a:cs typeface="+mn-ea"/>
              </a:endParaRPr>
            </a:p>
            <a:p>
              <a:r>
                <a:rPr lang="en-US" altLang="zh-CN" sz="1600" b="1" dirty="0">
                  <a:latin typeface="+mn-ea"/>
                  <a:cs typeface="+mn-ea"/>
                </a:rPr>
                <a:t>background</a:t>
              </a:r>
              <a:endParaRPr lang="zh-CN" altLang="en-US" sz="1600" b="1" dirty="0">
                <a:latin typeface="+mn-ea"/>
                <a:cs typeface="+mn-ea"/>
              </a:endParaRPr>
            </a:p>
          </p:txBody>
        </p:sp>
        <p:cxnSp>
          <p:nvCxnSpPr>
            <p:cNvPr id="26" name="直接连接符 25"/>
            <p:cNvCxnSpPr>
              <a:cxnSpLocks/>
            </p:cNvCxnSpPr>
            <p:nvPr/>
          </p:nvCxnSpPr>
          <p:spPr>
            <a:xfrm>
              <a:off x="3284867" y="2038893"/>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FC4818E3-61B0-4B38-A0CF-F4ACC9AEB0AF}"/>
              </a:ext>
            </a:extLst>
          </p:cNvPr>
          <p:cNvGrpSpPr/>
          <p:nvPr/>
        </p:nvGrpSpPr>
        <p:grpSpPr>
          <a:xfrm>
            <a:off x="3599724" y="4130215"/>
            <a:ext cx="4526413" cy="1107996"/>
            <a:chOff x="3212859" y="3097656"/>
            <a:chExt cx="3394810" cy="830997"/>
          </a:xfrm>
        </p:grpSpPr>
        <p:sp>
          <p:nvSpPr>
            <p:cNvPr id="17" name="文本框 16"/>
            <p:cNvSpPr txBox="1"/>
            <p:nvPr/>
          </p:nvSpPr>
          <p:spPr>
            <a:xfrm>
              <a:off x="3212859" y="3097656"/>
              <a:ext cx="3394810" cy="777232"/>
            </a:xfrm>
            <a:prstGeom prst="rect">
              <a:avLst/>
            </a:prstGeom>
            <a:noFill/>
          </p:spPr>
          <p:txBody>
            <a:bodyPr vert="horz" wrap="square" rtlCol="0">
              <a:spAutoFit/>
            </a:bodyPr>
            <a:lstStyle/>
            <a:p>
              <a:r>
                <a:rPr lang="en-US" altLang="zh-CN" sz="1867" b="1" dirty="0">
                  <a:latin typeface="+mn-ea"/>
                  <a:cs typeface="+mn-ea"/>
                </a:rPr>
                <a:t>Part 03</a:t>
              </a:r>
            </a:p>
            <a:p>
              <a:r>
                <a:rPr lang="zh-CN" altLang="en-US" sz="2667" b="1" dirty="0">
                  <a:latin typeface="+mn-ea"/>
                  <a:cs typeface="+mn-ea"/>
                </a:rPr>
                <a:t>理论依据与研究内容</a:t>
              </a:r>
              <a:endParaRPr lang="en-US" altLang="zh-CN" sz="2667" b="1" dirty="0">
                <a:latin typeface="+mn-ea"/>
                <a:cs typeface="+mn-ea"/>
              </a:endParaRPr>
            </a:p>
            <a:p>
              <a:r>
                <a:rPr lang="en-US" altLang="zh-CN" sz="1600" b="1" dirty="0">
                  <a:latin typeface="+mn-ea"/>
                  <a:cs typeface="+mn-ea"/>
                </a:rPr>
                <a:t>Research Content and Theory</a:t>
              </a:r>
              <a:endParaRPr lang="zh-CN" altLang="en-US" sz="1600" b="1" dirty="0">
                <a:latin typeface="+mn-ea"/>
                <a:cs typeface="+mn-ea"/>
              </a:endParaRPr>
            </a:p>
          </p:txBody>
        </p:sp>
        <p:cxnSp>
          <p:nvCxnSpPr>
            <p:cNvPr id="28" name="直接连接符 27"/>
            <p:cNvCxnSpPr/>
            <p:nvPr/>
          </p:nvCxnSpPr>
          <p:spPr>
            <a:xfrm>
              <a:off x="3284867" y="3928653"/>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2ED4192-45D6-4F53-B272-24C6804A632A}"/>
              </a:ext>
            </a:extLst>
          </p:cNvPr>
          <p:cNvGrpSpPr/>
          <p:nvPr/>
        </p:nvGrpSpPr>
        <p:grpSpPr>
          <a:xfrm>
            <a:off x="7971709" y="1610532"/>
            <a:ext cx="2444771" cy="1119332"/>
            <a:chOff x="5978782" y="1207896"/>
            <a:chExt cx="1833578" cy="839499"/>
          </a:xfrm>
        </p:grpSpPr>
        <p:sp>
          <p:nvSpPr>
            <p:cNvPr id="20" name="文本框 19"/>
            <p:cNvSpPr txBox="1"/>
            <p:nvPr/>
          </p:nvSpPr>
          <p:spPr>
            <a:xfrm>
              <a:off x="5978782" y="1207896"/>
              <a:ext cx="1833578" cy="777232"/>
            </a:xfrm>
            <a:prstGeom prst="rect">
              <a:avLst/>
            </a:prstGeom>
            <a:noFill/>
          </p:spPr>
          <p:txBody>
            <a:bodyPr vert="horz" wrap="square" rtlCol="0">
              <a:spAutoFit/>
            </a:bodyPr>
            <a:lstStyle/>
            <a:p>
              <a:r>
                <a:rPr lang="en-US" altLang="zh-CN" sz="1867" b="1" dirty="0">
                  <a:latin typeface="+mn-ea"/>
                  <a:cs typeface="+mn-ea"/>
                </a:rPr>
                <a:t>Part 02</a:t>
              </a:r>
            </a:p>
            <a:p>
              <a:r>
                <a:rPr lang="zh-CN" altLang="en-US" sz="2667" b="1" dirty="0">
                  <a:latin typeface="+mn-ea"/>
                  <a:cs typeface="+mn-ea"/>
                </a:rPr>
                <a:t>研究现状</a:t>
              </a:r>
              <a:endParaRPr lang="en-US" altLang="zh-CN" sz="2667" b="1" dirty="0">
                <a:latin typeface="+mn-ea"/>
                <a:cs typeface="+mn-ea"/>
              </a:endParaRPr>
            </a:p>
            <a:p>
              <a:r>
                <a:rPr lang="en-US" altLang="zh-CN" sz="1600" b="1" dirty="0">
                  <a:latin typeface="+mn-ea"/>
                  <a:cs typeface="+mn-ea"/>
                </a:rPr>
                <a:t>Situation</a:t>
              </a:r>
              <a:endParaRPr lang="zh-CN" altLang="en-US" sz="1600" b="1" dirty="0">
                <a:latin typeface="+mn-ea"/>
                <a:cs typeface="+mn-ea"/>
              </a:endParaRPr>
            </a:p>
          </p:txBody>
        </p:sp>
        <p:cxnSp>
          <p:nvCxnSpPr>
            <p:cNvPr id="29" name="直接连接符 28"/>
            <p:cNvCxnSpPr/>
            <p:nvPr/>
          </p:nvCxnSpPr>
          <p:spPr>
            <a:xfrm>
              <a:off x="5978782" y="2047395"/>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DB023BA8-39CC-4BC9-B3D1-BD5E4687FE23}"/>
              </a:ext>
            </a:extLst>
          </p:cNvPr>
          <p:cNvGrpSpPr/>
          <p:nvPr/>
        </p:nvGrpSpPr>
        <p:grpSpPr>
          <a:xfrm>
            <a:off x="7971709" y="4130211"/>
            <a:ext cx="2444771" cy="1119332"/>
            <a:chOff x="5978782" y="3097656"/>
            <a:chExt cx="1833578" cy="839499"/>
          </a:xfrm>
        </p:grpSpPr>
        <p:sp>
          <p:nvSpPr>
            <p:cNvPr id="23" name="文本框 22"/>
            <p:cNvSpPr txBox="1"/>
            <p:nvPr/>
          </p:nvSpPr>
          <p:spPr>
            <a:xfrm>
              <a:off x="5978782" y="3097656"/>
              <a:ext cx="1833578" cy="777232"/>
            </a:xfrm>
            <a:prstGeom prst="rect">
              <a:avLst/>
            </a:prstGeom>
            <a:noFill/>
          </p:spPr>
          <p:txBody>
            <a:bodyPr vert="horz" wrap="square" rtlCol="0">
              <a:spAutoFit/>
            </a:bodyPr>
            <a:lstStyle/>
            <a:p>
              <a:r>
                <a:rPr lang="en-US" altLang="zh-CN" sz="1867" b="1" dirty="0">
                  <a:latin typeface="+mn-ea"/>
                  <a:cs typeface="+mn-ea"/>
                </a:rPr>
                <a:t>Part 04</a:t>
              </a:r>
            </a:p>
            <a:p>
              <a:r>
                <a:rPr lang="zh-CN" altLang="en-US" sz="2667" b="1" dirty="0">
                  <a:latin typeface="+mn-ea"/>
                  <a:cs typeface="+mn-ea"/>
                </a:rPr>
                <a:t>创新点总结</a:t>
              </a:r>
              <a:endParaRPr lang="en-US" altLang="zh-CN" sz="2667" b="1" dirty="0">
                <a:latin typeface="+mn-ea"/>
                <a:cs typeface="+mn-ea"/>
              </a:endParaRPr>
            </a:p>
            <a:p>
              <a:r>
                <a:rPr lang="en-US" altLang="zh-CN" sz="1600" b="1" dirty="0">
                  <a:latin typeface="+mn-ea"/>
                  <a:cs typeface="+mn-ea"/>
                </a:rPr>
                <a:t>Summary of Innovation</a:t>
              </a:r>
              <a:endParaRPr lang="zh-CN" altLang="en-US" sz="1600" b="1" dirty="0">
                <a:latin typeface="+mn-ea"/>
                <a:cs typeface="+mn-ea"/>
              </a:endParaRPr>
            </a:p>
          </p:txBody>
        </p:sp>
        <p:cxnSp>
          <p:nvCxnSpPr>
            <p:cNvPr id="30" name="直接连接符 29"/>
            <p:cNvCxnSpPr/>
            <p:nvPr/>
          </p:nvCxnSpPr>
          <p:spPr>
            <a:xfrm>
              <a:off x="5978782" y="3937155"/>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63126"/>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9EF08FC-24C5-23A9-666D-76AEE11E4756}"/>
              </a:ext>
            </a:extLst>
          </p:cNvPr>
          <p:cNvSpPr>
            <a:spLocks noGrp="1"/>
          </p:cNvSpPr>
          <p:nvPr>
            <p:ph type="dt" sz="half" idx="10"/>
          </p:nvPr>
        </p:nvSpPr>
        <p:spPr/>
        <p:txBody>
          <a:bodyPr/>
          <a:lstStyle/>
          <a:p>
            <a:fld id="{0129A223-CDA2-4ADD-A070-BBC60E5C9F09}" type="datetime1">
              <a:rPr lang="zh-CN" altLang="en-US" smtClean="0"/>
              <a:pPr/>
              <a:t>2025/10/19</a:t>
            </a:fld>
            <a:endParaRPr lang="zh-CN" altLang="en-US"/>
          </a:p>
        </p:txBody>
      </p:sp>
      <p:sp>
        <p:nvSpPr>
          <p:cNvPr id="3" name="灯片编号占位符 2">
            <a:extLst>
              <a:ext uri="{FF2B5EF4-FFF2-40B4-BE49-F238E27FC236}">
                <a16:creationId xmlns:a16="http://schemas.microsoft.com/office/drawing/2014/main" id="{529D2F84-7000-4A56-140D-A093AB9C7974}"/>
              </a:ext>
            </a:extLst>
          </p:cNvPr>
          <p:cNvSpPr>
            <a:spLocks noGrp="1"/>
          </p:cNvSpPr>
          <p:nvPr>
            <p:ph type="sldNum" sz="quarter" idx="12"/>
          </p:nvPr>
        </p:nvSpPr>
        <p:spPr/>
        <p:txBody>
          <a:bodyPr/>
          <a:lstStyle/>
          <a:p>
            <a:fld id="{0C913308-F349-4B6D-A68A-DD1791B4A57B}" type="slidenum">
              <a:rPr lang="zh-CN" altLang="en-US" smtClean="0"/>
              <a:pPr/>
              <a:t>19</a:t>
            </a:fld>
            <a:endParaRPr lang="zh-CN" altLang="en-US"/>
          </a:p>
        </p:txBody>
      </p:sp>
      <p:grpSp>
        <p:nvGrpSpPr>
          <p:cNvPr id="4" name="组合 3">
            <a:extLst>
              <a:ext uri="{FF2B5EF4-FFF2-40B4-BE49-F238E27FC236}">
                <a16:creationId xmlns:a16="http://schemas.microsoft.com/office/drawing/2014/main" id="{FF5E5E0B-2D0F-F02E-EBDC-B3FEF05D8B7A}"/>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B3E183B2-FE02-3ED0-2EC9-E574F606F4DC}"/>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FC2B15ED-8A08-D4A5-EC9F-F9F999DBD7D0}"/>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B0B32EFF-449A-AB2D-C0BF-AA7AFDED49AE}"/>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5B43A4B2-6E17-2AF9-51B3-9ADD918A2AD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1C6C4FCE-1671-8568-E288-43C41C73AF7B}"/>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BC298FBA-16E7-EE8C-3BDE-62EB1008970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368355D-89FD-F741-9B35-52F46785C3A0}"/>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87514AB1-3208-57F6-D1CA-AC282F4DCD70}"/>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参考文献</a:t>
              </a:r>
            </a:p>
          </p:txBody>
        </p:sp>
      </p:grpSp>
      <p:sp>
        <p:nvSpPr>
          <p:cNvPr id="14" name="文本框 13">
            <a:extLst>
              <a:ext uri="{FF2B5EF4-FFF2-40B4-BE49-F238E27FC236}">
                <a16:creationId xmlns:a16="http://schemas.microsoft.com/office/drawing/2014/main" id="{21CEAD75-8240-EDEE-7BB1-4DB5BA34125F}"/>
              </a:ext>
            </a:extLst>
          </p:cNvPr>
          <p:cNvSpPr txBox="1"/>
          <p:nvPr/>
        </p:nvSpPr>
        <p:spPr>
          <a:xfrm>
            <a:off x="551386" y="1102144"/>
            <a:ext cx="11089230" cy="4708981"/>
          </a:xfrm>
          <a:prstGeom prst="rect">
            <a:avLst/>
          </a:prstGeom>
          <a:noFill/>
        </p:spPr>
        <p:txBody>
          <a:bodyPr wrap="square">
            <a:spAutoFit/>
          </a:bodyPr>
          <a:lstStyle/>
          <a:p>
            <a:pPr marL="342900" indent="-342900" algn="just">
              <a:lnSpc>
                <a:spcPts val="1800"/>
              </a:lnSpc>
              <a:buFont typeface="+mj-lt"/>
              <a:buAutoNum type="arabicPeriod"/>
            </a:pPr>
            <a:r>
              <a:rPr lang="en-US" altLang="zh-CN" sz="1800" kern="100" dirty="0">
                <a:latin typeface="Times New Roman" panose="02020603050405020304" pitchFamily="18" charset="0"/>
              </a:rPr>
              <a:t>Simon Shi, Luc Van Gool, and Jonathon Luiten. Marigold: Repurposing diffusion models for monocular depth estimation. </a:t>
            </a:r>
            <a:r>
              <a:rPr lang="en-US" altLang="zh-CN" sz="1800" kern="100" dirty="0" err="1">
                <a:latin typeface="Times New Roman" panose="02020603050405020304" pitchFamily="18" charset="0"/>
              </a:rPr>
              <a:t>arXiv</a:t>
            </a:r>
            <a:r>
              <a:rPr lang="en-US" altLang="zh-CN" sz="1800" kern="100" dirty="0">
                <a:latin typeface="Times New Roman" panose="02020603050405020304" pitchFamily="18" charset="0"/>
              </a:rPr>
              <a:t> preprint arXiv:2404.09015, 2024.</a:t>
            </a:r>
          </a:p>
          <a:p>
            <a:pPr marL="342900" indent="-342900" algn="just">
              <a:lnSpc>
                <a:spcPts val="1800"/>
              </a:lnSpc>
              <a:buFont typeface="+mj-lt"/>
              <a:buAutoNum type="arabicPeriod"/>
            </a:pPr>
            <a:r>
              <a:rPr lang="en-US" altLang="zh-CN" sz="1800" kern="100" dirty="0">
                <a:latin typeface="Times New Roman" panose="02020603050405020304" pitchFamily="18" charset="0"/>
              </a:rPr>
              <a:t>Ashutosh Agarwal and Chetan Arora. Attention </a:t>
            </a:r>
            <a:r>
              <a:rPr lang="en-US" altLang="zh-CN" sz="1800" kern="100" dirty="0" err="1">
                <a:latin typeface="Times New Roman" panose="02020603050405020304" pitchFamily="18" charset="0"/>
              </a:rPr>
              <a:t>attention</a:t>
            </a:r>
            <a:r>
              <a:rPr lang="en-US" altLang="zh-CN" sz="1800" kern="100" dirty="0">
                <a:latin typeface="Times New Roman" panose="02020603050405020304" pitchFamily="18" charset="0"/>
              </a:rPr>
              <a:t> everywhere: Monocular depth prediction with skip attention. In Proceedings of the IEEE/CVF Winter Conference on Applications of Computer Vision, pages 5861–5870, 2023. </a:t>
            </a:r>
            <a:endParaRPr lang="zh-CN" altLang="zh-CN" sz="1800" kern="100" dirty="0">
              <a:latin typeface="Times New Roman" panose="02020603050405020304" pitchFamily="18" charset="0"/>
            </a:endParaRPr>
          </a:p>
          <a:p>
            <a:pPr marL="342900" indent="-342900" algn="just">
              <a:lnSpc>
                <a:spcPts val="1800"/>
              </a:lnSpc>
              <a:buFont typeface="+mj-lt"/>
              <a:buAutoNum type="arabicPeriod"/>
            </a:pPr>
            <a:r>
              <a:rPr lang="en-US" altLang="zh-CN" sz="1800" kern="100" dirty="0">
                <a:latin typeface="Times New Roman" panose="02020603050405020304" pitchFamily="18" charset="0"/>
              </a:rPr>
              <a:t>Shariq Farooq Bhat, Ibraheem </a:t>
            </a:r>
            <a:r>
              <a:rPr lang="en-US" altLang="zh-CN" sz="1800" kern="100" dirty="0" err="1">
                <a:latin typeface="Times New Roman" panose="02020603050405020304" pitchFamily="18" charset="0"/>
              </a:rPr>
              <a:t>Alhashim</a:t>
            </a:r>
            <a:r>
              <a:rPr lang="en-US" altLang="zh-CN" sz="1800" kern="100" dirty="0">
                <a:latin typeface="Times New Roman" panose="02020603050405020304" pitchFamily="18" charset="0"/>
              </a:rPr>
              <a:t>, and Peter Wonka. </a:t>
            </a:r>
            <a:r>
              <a:rPr lang="en-US" altLang="zh-CN" sz="1800" kern="100" dirty="0" err="1">
                <a:latin typeface="Times New Roman" panose="02020603050405020304" pitchFamily="18" charset="0"/>
              </a:rPr>
              <a:t>Adabins</a:t>
            </a:r>
            <a:r>
              <a:rPr lang="en-US" altLang="zh-CN" sz="1800" kern="100" dirty="0">
                <a:latin typeface="Times New Roman" panose="02020603050405020304" pitchFamily="18" charset="0"/>
              </a:rPr>
              <a:t>: Depth estimation using adaptive bins. In Proceedings of the IEEE/CVF conference on computer vision and pattern recognition, pages 4009–4018, 2021. </a:t>
            </a:r>
            <a:endParaRPr lang="zh-CN" altLang="zh-CN" sz="1800" kern="100" dirty="0">
              <a:latin typeface="Times New Roman" panose="02020603050405020304" pitchFamily="18" charset="0"/>
            </a:endParaRPr>
          </a:p>
          <a:p>
            <a:pPr marL="342900" indent="-342900" algn="just">
              <a:lnSpc>
                <a:spcPts val="1800"/>
              </a:lnSpc>
              <a:buFont typeface="+mj-lt"/>
              <a:buAutoNum type="arabicPeriod"/>
            </a:pPr>
            <a:r>
              <a:rPr lang="en-US" altLang="zh-CN" sz="1800" kern="100" dirty="0">
                <a:latin typeface="Times New Roman" panose="02020603050405020304" pitchFamily="18" charset="0"/>
              </a:rPr>
              <a:t>Jing He, </a:t>
            </a:r>
            <a:r>
              <a:rPr lang="en-US" altLang="zh-CN" sz="1800" kern="100" dirty="0" err="1">
                <a:latin typeface="Times New Roman" panose="02020603050405020304" pitchFamily="18" charset="0"/>
              </a:rPr>
              <a:t>Haodong</a:t>
            </a:r>
            <a:r>
              <a:rPr lang="en-US" altLang="zh-CN" sz="1800" kern="100" dirty="0">
                <a:latin typeface="Times New Roman" panose="02020603050405020304" pitchFamily="18" charset="0"/>
              </a:rPr>
              <a:t> Li, Wei Yin, </a:t>
            </a:r>
            <a:r>
              <a:rPr lang="en-US" altLang="zh-CN" sz="1800" kern="100" dirty="0" err="1">
                <a:latin typeface="Times New Roman" panose="02020603050405020304" pitchFamily="18" charset="0"/>
              </a:rPr>
              <a:t>Yixun</a:t>
            </a:r>
            <a:r>
              <a:rPr lang="en-US" altLang="zh-CN" sz="1800" kern="100" dirty="0">
                <a:latin typeface="Times New Roman" panose="02020603050405020304" pitchFamily="18" charset="0"/>
              </a:rPr>
              <a:t> Liang, </a:t>
            </a:r>
            <a:r>
              <a:rPr lang="en-US" altLang="zh-CN" sz="1800" kern="100" dirty="0" err="1">
                <a:latin typeface="Times New Roman" panose="02020603050405020304" pitchFamily="18" charset="0"/>
              </a:rPr>
              <a:t>Leheng</a:t>
            </a:r>
            <a:r>
              <a:rPr lang="en-US" altLang="zh-CN" sz="1800" kern="100" dirty="0">
                <a:latin typeface="Times New Roman" panose="02020603050405020304" pitchFamily="18" charset="0"/>
              </a:rPr>
              <a:t> Li, </a:t>
            </a:r>
            <a:r>
              <a:rPr lang="en-US" altLang="zh-CN" sz="1800" kern="100" dirty="0" err="1">
                <a:latin typeface="Times New Roman" panose="02020603050405020304" pitchFamily="18" charset="0"/>
              </a:rPr>
              <a:t>Kaiqiang</a:t>
            </a:r>
            <a:r>
              <a:rPr lang="en-US" altLang="zh-CN" sz="1800" kern="100" dirty="0">
                <a:latin typeface="Times New Roman" panose="02020603050405020304" pitchFamily="18" charset="0"/>
              </a:rPr>
              <a:t> Zhou, Hongbo Zhang, Bingbing Liu, and Ying-Cong Chen. Lotus: Diffusion-based visual foundation model for high-quality dense prediction. </a:t>
            </a:r>
            <a:r>
              <a:rPr lang="en-US" altLang="zh-CN" sz="1800" kern="100" dirty="0" err="1">
                <a:latin typeface="Times New Roman" panose="02020603050405020304" pitchFamily="18" charset="0"/>
              </a:rPr>
              <a:t>arXiv</a:t>
            </a:r>
            <a:r>
              <a:rPr lang="en-US" altLang="zh-CN" sz="1800" kern="100" dirty="0">
                <a:latin typeface="Times New Roman" panose="02020603050405020304" pitchFamily="18" charset="0"/>
              </a:rPr>
              <a:t> preprint arXiv:2409.18124, 2024. </a:t>
            </a:r>
            <a:endParaRPr lang="zh-CN" altLang="zh-CN" sz="1800" kern="100" dirty="0">
              <a:latin typeface="Times New Roman" panose="02020603050405020304" pitchFamily="18" charset="0"/>
            </a:endParaRPr>
          </a:p>
          <a:p>
            <a:pPr marL="342900" indent="-342900" algn="just">
              <a:lnSpc>
                <a:spcPts val="1800"/>
              </a:lnSpc>
              <a:buFont typeface="+mj-lt"/>
              <a:buAutoNum type="arabicPeriod"/>
            </a:pPr>
            <a:r>
              <a:rPr lang="en-US" altLang="zh-CN" sz="1800" kern="100" dirty="0">
                <a:latin typeface="Times New Roman" panose="02020603050405020304" pitchFamily="18" charset="0"/>
              </a:rPr>
              <a:t>Angela Dai, Angel X Chang, Manolis Savva, Maciej </a:t>
            </a:r>
            <a:r>
              <a:rPr lang="en-US" altLang="zh-CN" sz="1800" kern="100" dirty="0" err="1">
                <a:latin typeface="Times New Roman" panose="02020603050405020304" pitchFamily="18" charset="0"/>
              </a:rPr>
              <a:t>Halber</a:t>
            </a:r>
            <a:r>
              <a:rPr lang="en-US" altLang="zh-CN" sz="1800" kern="100" dirty="0">
                <a:latin typeface="Times New Roman" panose="02020603050405020304" pitchFamily="18" charset="0"/>
              </a:rPr>
              <a:t>, Thomas Funkhouser, and Matthias </a:t>
            </a:r>
            <a:r>
              <a:rPr lang="en-US" altLang="zh-CN" sz="1800" kern="100" dirty="0" err="1">
                <a:latin typeface="Times New Roman" panose="02020603050405020304" pitchFamily="18" charset="0"/>
              </a:rPr>
              <a:t>Nießner</a:t>
            </a:r>
            <a:r>
              <a:rPr lang="en-US" altLang="zh-CN" sz="1800" kern="100" dirty="0">
                <a:latin typeface="Times New Roman" panose="02020603050405020304" pitchFamily="18" charset="0"/>
              </a:rPr>
              <a:t>. </a:t>
            </a:r>
            <a:r>
              <a:rPr lang="en-US" altLang="zh-CN" sz="1800" kern="100" dirty="0" err="1">
                <a:latin typeface="Times New Roman" panose="02020603050405020304" pitchFamily="18" charset="0"/>
              </a:rPr>
              <a:t>Scannet</a:t>
            </a:r>
            <a:r>
              <a:rPr lang="en-US" altLang="zh-CN" sz="1800" kern="100" dirty="0">
                <a:latin typeface="Times New Roman" panose="02020603050405020304" pitchFamily="18" charset="0"/>
              </a:rPr>
              <a:t>: Richly-annotated 3d reconstructions of in door scenes. In Proceedings of the IEEE conference on computer vision and pattern recognition, pages 5828–5839, 2017. </a:t>
            </a:r>
            <a:endParaRPr lang="zh-CN" altLang="zh-CN" sz="1800" kern="100" dirty="0">
              <a:latin typeface="Times New Roman" panose="02020603050405020304" pitchFamily="18" charset="0"/>
            </a:endParaRPr>
          </a:p>
          <a:p>
            <a:pPr marL="342900" indent="-342900" algn="just">
              <a:lnSpc>
                <a:spcPts val="1800"/>
              </a:lnSpc>
              <a:buFont typeface="+mj-lt"/>
              <a:buAutoNum type="arabicPeriod"/>
            </a:pPr>
            <a:r>
              <a:rPr lang="en-US" altLang="zh-CN" sz="1800" kern="100" dirty="0" err="1">
                <a:latin typeface="Times New Roman" panose="02020603050405020304" pitchFamily="18" charset="0"/>
              </a:rPr>
              <a:t>Yiquan</a:t>
            </a:r>
            <a:r>
              <a:rPr lang="en-US" altLang="zh-CN" sz="1800" kern="100" dirty="0">
                <a:latin typeface="Times New Roman" panose="02020603050405020304" pitchFamily="18" charset="0"/>
              </a:rPr>
              <a:t> Duan, Xianda Guo, and Zheng Zhu. </a:t>
            </a:r>
            <a:r>
              <a:rPr lang="en-US" altLang="zh-CN" sz="1800" kern="100" dirty="0" err="1">
                <a:latin typeface="Times New Roman" panose="02020603050405020304" pitchFamily="18" charset="0"/>
              </a:rPr>
              <a:t>Diffusiondepth</a:t>
            </a:r>
            <a:r>
              <a:rPr lang="en-US" altLang="zh-CN" sz="1800" kern="100" dirty="0">
                <a:latin typeface="Times New Roman" panose="02020603050405020304" pitchFamily="18" charset="0"/>
              </a:rPr>
              <a:t>: Diffusion denoising approach for monocular depth estimation. In European Conference on Computer Vision, pages 432–449. Springer, 2024.</a:t>
            </a:r>
            <a:endParaRPr lang="zh-CN" altLang="zh-CN" sz="1800" kern="100" dirty="0">
              <a:latin typeface="Times New Roman" panose="02020603050405020304" pitchFamily="18" charset="0"/>
            </a:endParaRPr>
          </a:p>
          <a:p>
            <a:pPr marL="342900" indent="-342900" algn="just">
              <a:lnSpc>
                <a:spcPts val="1800"/>
              </a:lnSpc>
              <a:buFont typeface="+mj-lt"/>
              <a:buAutoNum type="arabicPeriod"/>
            </a:pPr>
            <a:r>
              <a:rPr lang="en-US" altLang="zh-CN" sz="1800" kern="100" dirty="0">
                <a:latin typeface="Times New Roman" panose="02020603050405020304" pitchFamily="18" charset="0"/>
              </a:rPr>
              <a:t>Ainaz Eftekhar, Alexander Sax, Jitendra Malik, and Amir Zamir. </a:t>
            </a:r>
            <a:r>
              <a:rPr lang="en-US" altLang="zh-CN" sz="1800" kern="100" dirty="0" err="1">
                <a:latin typeface="Times New Roman" panose="02020603050405020304" pitchFamily="18" charset="0"/>
              </a:rPr>
              <a:t>Omnidata</a:t>
            </a:r>
            <a:r>
              <a:rPr lang="en-US" altLang="zh-CN" sz="1800" kern="100" dirty="0">
                <a:latin typeface="Times New Roman" panose="02020603050405020304" pitchFamily="18" charset="0"/>
              </a:rPr>
              <a:t>: A scalable pipeline for making multi-task mid-level vision datasets from 3d scans. In Proceedings of the IEEE/CVF In </a:t>
            </a:r>
            <a:r>
              <a:rPr lang="en-US" altLang="zh-CN" sz="1800" kern="100" dirty="0" err="1">
                <a:latin typeface="Times New Roman" panose="02020603050405020304" pitchFamily="18" charset="0"/>
              </a:rPr>
              <a:t>ternational</a:t>
            </a:r>
            <a:r>
              <a:rPr lang="en-US" altLang="zh-CN" sz="1800" kern="100" dirty="0">
                <a:latin typeface="Times New Roman" panose="02020603050405020304" pitchFamily="18" charset="0"/>
              </a:rPr>
              <a:t> Conference on Computer Vision, pages 10786–10796, 2021. </a:t>
            </a:r>
            <a:endParaRPr lang="zh-CN" altLang="zh-CN" sz="1800" kern="100" dirty="0">
              <a:latin typeface="Times New Roman" panose="02020603050405020304" pitchFamily="18" charset="0"/>
            </a:endParaRPr>
          </a:p>
          <a:p>
            <a:pPr marL="342900" indent="-342900" algn="just">
              <a:lnSpc>
                <a:spcPts val="1800"/>
              </a:lnSpc>
              <a:buFont typeface="+mj-lt"/>
              <a:buAutoNum type="arabicPeriod"/>
            </a:pPr>
            <a:r>
              <a:rPr lang="en-US" altLang="zh-CN" sz="1800" kern="100" dirty="0">
                <a:latin typeface="Times New Roman" panose="02020603050405020304" pitchFamily="18" charset="0"/>
              </a:rPr>
              <a:t>David Eigen, Christian </a:t>
            </a:r>
            <a:r>
              <a:rPr lang="en-US" altLang="zh-CN" sz="1800" kern="100" dirty="0" err="1">
                <a:latin typeface="Times New Roman" panose="02020603050405020304" pitchFamily="18" charset="0"/>
              </a:rPr>
              <a:t>Puhrsch</a:t>
            </a:r>
            <a:r>
              <a:rPr lang="en-US" altLang="zh-CN" sz="1800" kern="100" dirty="0">
                <a:latin typeface="Times New Roman" panose="02020603050405020304" pitchFamily="18" charset="0"/>
              </a:rPr>
              <a:t>, and Rob Fergus. Depth map prediction from a single image using a multi-scale deep network. Advances in neural </a:t>
            </a:r>
            <a:r>
              <a:rPr lang="en-US" altLang="zh-CN" sz="1800" kern="100" dirty="0" err="1">
                <a:latin typeface="Times New Roman" panose="02020603050405020304" pitchFamily="18" charset="0"/>
              </a:rPr>
              <a:t>infor</a:t>
            </a:r>
            <a:r>
              <a:rPr lang="en-US" altLang="zh-CN" sz="1800" kern="100" dirty="0">
                <a:latin typeface="Times New Roman" panose="02020603050405020304" pitchFamily="18" charset="0"/>
              </a:rPr>
              <a:t> </a:t>
            </a:r>
            <a:r>
              <a:rPr lang="en-US" altLang="zh-CN" sz="1800" kern="100" dirty="0" err="1">
                <a:latin typeface="Times New Roman" panose="02020603050405020304" pitchFamily="18" charset="0"/>
              </a:rPr>
              <a:t>mation</a:t>
            </a:r>
            <a:r>
              <a:rPr lang="en-US" altLang="zh-CN" sz="1800" kern="100" dirty="0">
                <a:latin typeface="Times New Roman" panose="02020603050405020304" pitchFamily="18" charset="0"/>
              </a:rPr>
              <a:t> processing systems, 27, 2014. </a:t>
            </a:r>
            <a:endParaRPr lang="zh-CN" altLang="zh-CN" sz="1800" kern="100" dirty="0">
              <a:latin typeface="Times New Roman" panose="02020603050405020304" pitchFamily="18" charset="0"/>
            </a:endParaRPr>
          </a:p>
        </p:txBody>
      </p:sp>
    </p:spTree>
    <p:extLst>
      <p:ext uri="{BB962C8B-B14F-4D97-AF65-F5344CB8AC3E}">
        <p14:creationId xmlns:p14="http://schemas.microsoft.com/office/powerpoint/2010/main" val="3081604985"/>
      </p:ext>
    </p:extLst>
  </p:cSld>
  <p:clrMapOvr>
    <a:masterClrMapping/>
  </p:clrMapOvr>
  <mc:AlternateContent xmlns:mc="http://schemas.openxmlformats.org/markup-compatibility/2006">
    <mc:Choice xmlns:p159="http://schemas.microsoft.com/office/powerpoint/2015/09/main" Requires="p159">
      <p:transition spd="slow" advTm="3000">
        <p159:morph option="byObject"/>
      </p:transition>
    </mc:Choice>
    <mc:Fallback>
      <p:transition spd="slow"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40"/>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7" name="文本框 6"/>
          <p:cNvSpPr txBox="1"/>
          <p:nvPr/>
        </p:nvSpPr>
        <p:spPr>
          <a:xfrm>
            <a:off x="3359697" y="2207188"/>
            <a:ext cx="5472608" cy="502766"/>
          </a:xfrm>
          <a:prstGeom prst="rect">
            <a:avLst/>
          </a:prstGeom>
          <a:noFill/>
        </p:spPr>
        <p:txBody>
          <a:bodyPr wrap="square" rtlCol="0">
            <a:spAutoFit/>
          </a:bodyPr>
          <a:lstStyle/>
          <a:p>
            <a:pPr algn="ctr"/>
            <a:r>
              <a:rPr lang="zh-CN" altLang="en-US" sz="2667" dirty="0">
                <a:solidFill>
                  <a:schemeClr val="bg1"/>
                </a:solidFill>
                <a:latin typeface="苹方-简" panose="020B0400000000000000" pitchFamily="34" charset="-122"/>
                <a:ea typeface="苹方-简" panose="020B0400000000000000" pitchFamily="34" charset="-122"/>
                <a:cs typeface="+mn-ea"/>
              </a:rPr>
              <a:t>沈阳建筑大学</a:t>
            </a:r>
          </a:p>
        </p:txBody>
      </p:sp>
      <p:grpSp>
        <p:nvGrpSpPr>
          <p:cNvPr id="18" name="组合 17"/>
          <p:cNvGrpSpPr/>
          <p:nvPr/>
        </p:nvGrpSpPr>
        <p:grpSpPr>
          <a:xfrm>
            <a:off x="1913347" y="1284308"/>
            <a:ext cx="8705900" cy="4289393"/>
            <a:chOff x="1435008" y="577820"/>
            <a:chExt cx="6529425" cy="3217045"/>
          </a:xfrm>
        </p:grpSpPr>
        <p:sp>
          <p:nvSpPr>
            <p:cNvPr id="8" name="矩形 7"/>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9" name="矩形 8"/>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1" name="矩形 10"/>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3" name="直接连接符 12"/>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15BC0E7A-0D44-0CE9-276D-FD6EB0610555}"/>
              </a:ext>
            </a:extLst>
          </p:cNvPr>
          <p:cNvGrpSpPr/>
          <p:nvPr/>
        </p:nvGrpSpPr>
        <p:grpSpPr>
          <a:xfrm>
            <a:off x="1796232" y="2766999"/>
            <a:ext cx="8599541" cy="1297179"/>
            <a:chOff x="1216801" y="1689844"/>
            <a:chExt cx="6449656" cy="972884"/>
          </a:xfrm>
        </p:grpSpPr>
        <p:sp>
          <p:nvSpPr>
            <p:cNvPr id="5" name="文本框 4"/>
            <p:cNvSpPr txBox="1"/>
            <p:nvPr/>
          </p:nvSpPr>
          <p:spPr>
            <a:xfrm>
              <a:off x="1216801" y="2377986"/>
              <a:ext cx="6449656" cy="284742"/>
            </a:xfrm>
            <a:prstGeom prst="rect">
              <a:avLst/>
            </a:prstGeom>
            <a:noFill/>
          </p:spPr>
          <p:txBody>
            <a:bodyPr wrap="square" rtlCol="0">
              <a:spAutoFit/>
            </a:bodyPr>
            <a:lstStyle/>
            <a:p>
              <a:pPr algn="ctr"/>
              <a:r>
                <a:rPr lang="zh-CN" altLang="en-US" sz="1867" b="1" dirty="0">
                  <a:latin typeface="苹方-简" panose="020B0400000000000000" pitchFamily="34" charset="-122"/>
                  <a:ea typeface="苹方-简" panose="020B0400000000000000" pitchFamily="34" charset="-122"/>
                  <a:cs typeface="+mn-ea"/>
                </a:rPr>
                <a:t>答辩人：王佳伟  指导教师：袁帅</a:t>
              </a:r>
            </a:p>
          </p:txBody>
        </p:sp>
        <p:sp>
          <p:nvSpPr>
            <p:cNvPr id="4" name="文本框 3"/>
            <p:cNvSpPr txBox="1"/>
            <p:nvPr/>
          </p:nvSpPr>
          <p:spPr>
            <a:xfrm>
              <a:off x="2404324" y="1689844"/>
              <a:ext cx="4279832" cy="746406"/>
            </a:xfrm>
            <a:prstGeom prst="rect">
              <a:avLst/>
            </a:prstGeom>
            <a:noFill/>
          </p:spPr>
          <p:txBody>
            <a:bodyPr wrap="square" rtlCol="0">
              <a:spAutoFit/>
            </a:bodyPr>
            <a:lstStyle/>
            <a:p>
              <a:pPr algn="ctr"/>
              <a:r>
                <a:rPr lang="zh-CN" altLang="en-US" sz="5867" b="1" dirty="0">
                  <a:latin typeface="苹方-简 中黑体" panose="020B0600000000000000" pitchFamily="34" charset="-122"/>
                  <a:ea typeface="苹方-简 中黑体" panose="020B0600000000000000" pitchFamily="34" charset="-122"/>
                  <a:cs typeface="+mn-ea"/>
                </a:rPr>
                <a:t>感谢观看</a:t>
              </a:r>
            </a:p>
          </p:txBody>
        </p:sp>
      </p:grpSp>
    </p:spTree>
    <p:extLst>
      <p:ext uri="{BB962C8B-B14F-4D97-AF65-F5344CB8AC3E}">
        <p14:creationId xmlns:p14="http://schemas.microsoft.com/office/powerpoint/2010/main" val="2618248312"/>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EA60D-35F9-C4EA-4421-B2B15A3F48D0}"/>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329F9634-1B46-525C-B9B8-2DBF4492799E}"/>
              </a:ext>
            </a:extLst>
          </p:cNvPr>
          <p:cNvGrpSpPr/>
          <p:nvPr/>
        </p:nvGrpSpPr>
        <p:grpSpPr>
          <a:xfrm>
            <a:off x="-63871" y="0"/>
            <a:ext cx="2688299" cy="816704"/>
            <a:chOff x="-47903" y="0"/>
            <a:chExt cx="2016224" cy="612528"/>
          </a:xfrm>
        </p:grpSpPr>
        <p:grpSp>
          <p:nvGrpSpPr>
            <p:cNvPr id="8" name="组合 7">
              <a:extLst>
                <a:ext uri="{FF2B5EF4-FFF2-40B4-BE49-F238E27FC236}">
                  <a16:creationId xmlns:a16="http://schemas.microsoft.com/office/drawing/2014/main" id="{5782875A-99F5-BC17-BA63-8FBCBD0AA327}"/>
                </a:ext>
              </a:extLst>
            </p:cNvPr>
            <p:cNvGrpSpPr/>
            <p:nvPr/>
          </p:nvGrpSpPr>
          <p:grpSpPr>
            <a:xfrm rot="16200000" flipV="1">
              <a:off x="629840" y="-629840"/>
              <a:ext cx="612528" cy="1872208"/>
              <a:chOff x="604102" y="1347614"/>
              <a:chExt cx="1075775" cy="2149930"/>
            </a:xfrm>
          </p:grpSpPr>
          <p:grpSp>
            <p:nvGrpSpPr>
              <p:cNvPr id="2" name="组合 1">
                <a:extLst>
                  <a:ext uri="{FF2B5EF4-FFF2-40B4-BE49-F238E27FC236}">
                    <a16:creationId xmlns:a16="http://schemas.microsoft.com/office/drawing/2014/main" id="{CEA5A74F-0C30-C7D1-4D07-D6FF151119D5}"/>
                  </a:ext>
                </a:extLst>
              </p:cNvPr>
              <p:cNvGrpSpPr/>
              <p:nvPr/>
            </p:nvGrpSpPr>
            <p:grpSpPr>
              <a:xfrm>
                <a:off x="755576" y="1347614"/>
                <a:ext cx="806989" cy="2149930"/>
                <a:chOff x="1477543" y="637844"/>
                <a:chExt cx="6486890" cy="3157021"/>
              </a:xfrm>
            </p:grpSpPr>
            <p:sp>
              <p:nvSpPr>
                <p:cNvPr id="3" name="矩形 2">
                  <a:extLst>
                    <a:ext uri="{FF2B5EF4-FFF2-40B4-BE49-F238E27FC236}">
                      <a16:creationId xmlns:a16="http://schemas.microsoft.com/office/drawing/2014/main" id="{4DC9066E-BE54-5A5F-4551-A5E9310A47E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4" name="矩形 3">
                  <a:extLst>
                    <a:ext uri="{FF2B5EF4-FFF2-40B4-BE49-F238E27FC236}">
                      <a16:creationId xmlns:a16="http://schemas.microsoft.com/office/drawing/2014/main" id="{FAE44A04-18A0-2A99-9D31-D2D51D393604}"/>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5" name="矩形 4">
                  <a:extLst>
                    <a:ext uri="{FF2B5EF4-FFF2-40B4-BE49-F238E27FC236}">
                      <a16:creationId xmlns:a16="http://schemas.microsoft.com/office/drawing/2014/main" id="{69AA7CEB-1E8D-212F-92B5-626BB880B546}"/>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6" name="直接连接符 5">
                <a:extLst>
                  <a:ext uri="{FF2B5EF4-FFF2-40B4-BE49-F238E27FC236}">
                    <a16:creationId xmlns:a16="http://schemas.microsoft.com/office/drawing/2014/main" id="{187E7AE2-5EEE-3370-9681-BB3C342C7808}"/>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FA405A7-B10F-7A29-58DB-B6D20C0B079A}"/>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C279E195-B20A-443C-682D-67669FD92C6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选题背景</a:t>
              </a:r>
            </a:p>
          </p:txBody>
        </p:sp>
      </p:grpSp>
      <p:sp>
        <p:nvSpPr>
          <p:cNvPr id="12" name="文本框 11">
            <a:extLst>
              <a:ext uri="{FF2B5EF4-FFF2-40B4-BE49-F238E27FC236}">
                <a16:creationId xmlns:a16="http://schemas.microsoft.com/office/drawing/2014/main" id="{C96BFFF0-6072-E247-87D0-93E0C21AB048}"/>
              </a:ext>
            </a:extLst>
          </p:cNvPr>
          <p:cNvSpPr txBox="1"/>
          <p:nvPr/>
        </p:nvSpPr>
        <p:spPr>
          <a:xfrm>
            <a:off x="527384" y="2019258"/>
            <a:ext cx="10188251" cy="1569660"/>
          </a:xfrm>
          <a:prstGeom prst="rect">
            <a:avLst/>
          </a:prstGeom>
          <a:noFill/>
        </p:spPr>
        <p:txBody>
          <a:bodyPr wrap="square">
            <a:spAutoFit/>
          </a:bodyPr>
          <a:lstStyle/>
          <a:p>
            <a:pPr algn="just"/>
            <a:r>
              <a:rPr lang="zh-CN" altLang="en-US" sz="1600" dirty="0">
                <a:latin typeface="苹方-简" panose="020B0400000000000000" pitchFamily="34" charset="-122"/>
                <a:ea typeface="苹方-简" panose="020B0400000000000000" pitchFamily="34" charset="-122"/>
              </a:rPr>
              <a:t>早期的深度估计主要依赖双目相机、激光雷达或多视角几何方法，这类方式虽然能够提供较为准确的深度信息，但存在设备成本高、体积大、能耗高、场景适用性受限等问题；即便是依赖深度相机的方案，也会受到测距范围有限、光照敏感以及数据噪声的影响。</a:t>
            </a:r>
            <a:endParaRPr lang="en-US" altLang="zh-CN" sz="1600" dirty="0">
              <a:latin typeface="苹方-简" panose="020B0400000000000000" pitchFamily="34" charset="-122"/>
              <a:ea typeface="苹方-简" panose="020B0400000000000000" pitchFamily="34" charset="-122"/>
            </a:endParaRPr>
          </a:p>
          <a:p>
            <a:pPr algn="just"/>
            <a:endParaRPr lang="en-US" altLang="zh-CN" sz="1600" dirty="0">
              <a:latin typeface="苹方-简" panose="020B0400000000000000" pitchFamily="34" charset="-122"/>
              <a:ea typeface="苹方-简" panose="020B0400000000000000" pitchFamily="34" charset="-122"/>
            </a:endParaRPr>
          </a:p>
          <a:p>
            <a:pPr algn="just"/>
            <a:r>
              <a:rPr lang="zh-CN" altLang="en-US" sz="1600" dirty="0">
                <a:latin typeface="苹方-简" panose="020B0400000000000000" pitchFamily="34" charset="-122"/>
                <a:ea typeface="苹方-简" panose="020B0400000000000000" pitchFamily="34" charset="-122"/>
              </a:rPr>
              <a:t>相比之下，单目深度估计只需使用单个摄像头即可实现，由于摄像头廉价、轻量且易于部署，具有广泛的应用前景，同时避免了复杂硬件依赖，成为近年来研究的重点方向。</a:t>
            </a:r>
          </a:p>
        </p:txBody>
      </p:sp>
      <p:pic>
        <p:nvPicPr>
          <p:cNvPr id="14" name="图片 13">
            <a:extLst>
              <a:ext uri="{FF2B5EF4-FFF2-40B4-BE49-F238E27FC236}">
                <a16:creationId xmlns:a16="http://schemas.microsoft.com/office/drawing/2014/main" id="{DFF85C70-1AB2-219E-C570-E460545BCD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660" y="3813045"/>
            <a:ext cx="2290504" cy="2139331"/>
          </a:xfrm>
          <a:prstGeom prst="rect">
            <a:avLst/>
          </a:prstGeom>
        </p:spPr>
      </p:pic>
      <p:sp>
        <p:nvSpPr>
          <p:cNvPr id="15" name="日期占位符 14">
            <a:extLst>
              <a:ext uri="{FF2B5EF4-FFF2-40B4-BE49-F238E27FC236}">
                <a16:creationId xmlns:a16="http://schemas.microsoft.com/office/drawing/2014/main" id="{8253FD71-54CF-1CE2-5C67-A0CD2B298CC4}"/>
              </a:ext>
            </a:extLst>
          </p:cNvPr>
          <p:cNvSpPr>
            <a:spLocks noGrp="1"/>
          </p:cNvSpPr>
          <p:nvPr>
            <p:ph type="dt" sz="half" idx="10"/>
          </p:nvPr>
        </p:nvSpPr>
        <p:spPr/>
        <p:txBody>
          <a:bodyPr/>
          <a:lstStyle/>
          <a:p>
            <a:fld id="{ACD8026E-2819-4351-AC04-0AFF25C6ACB9}" type="datetime1">
              <a:rPr lang="zh-CN" altLang="en-US" smtClean="0"/>
              <a:t>2025/10/19</a:t>
            </a:fld>
            <a:endParaRPr lang="zh-CN" altLang="en-US"/>
          </a:p>
        </p:txBody>
      </p:sp>
      <p:sp>
        <p:nvSpPr>
          <p:cNvPr id="18" name="灯片编号占位符 17">
            <a:extLst>
              <a:ext uri="{FF2B5EF4-FFF2-40B4-BE49-F238E27FC236}">
                <a16:creationId xmlns:a16="http://schemas.microsoft.com/office/drawing/2014/main" id="{17863DF5-D2E9-AC7B-3BB4-5A295C896348}"/>
              </a:ext>
            </a:extLst>
          </p:cNvPr>
          <p:cNvSpPr>
            <a:spLocks noGrp="1"/>
          </p:cNvSpPr>
          <p:nvPr>
            <p:ph type="sldNum" sz="quarter" idx="12"/>
          </p:nvPr>
        </p:nvSpPr>
        <p:spPr/>
        <p:txBody>
          <a:bodyPr/>
          <a:lstStyle/>
          <a:p>
            <a:fld id="{0C913308-F349-4B6D-A68A-DD1791B4A57B}" type="slidenum">
              <a:rPr lang="zh-CN" altLang="en-US" smtClean="0"/>
              <a:t>2</a:t>
            </a:fld>
            <a:endParaRPr lang="zh-CN" altLang="en-US"/>
          </a:p>
        </p:txBody>
      </p:sp>
      <p:pic>
        <p:nvPicPr>
          <p:cNvPr id="24" name="图片 23">
            <a:extLst>
              <a:ext uri="{FF2B5EF4-FFF2-40B4-BE49-F238E27FC236}">
                <a16:creationId xmlns:a16="http://schemas.microsoft.com/office/drawing/2014/main" id="{42F0DA5E-DDB3-47A8-0292-D34EF27F4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6039" y="3158994"/>
            <a:ext cx="5965964" cy="3356871"/>
          </a:xfrm>
          <a:prstGeom prst="rect">
            <a:avLst/>
          </a:prstGeom>
        </p:spPr>
      </p:pic>
      <p:sp>
        <p:nvSpPr>
          <p:cNvPr id="25" name="文本框 24">
            <a:extLst>
              <a:ext uri="{FF2B5EF4-FFF2-40B4-BE49-F238E27FC236}">
                <a16:creationId xmlns:a16="http://schemas.microsoft.com/office/drawing/2014/main" id="{CB092293-0FC5-EEE1-BB0F-DDE6E74471AB}"/>
              </a:ext>
            </a:extLst>
          </p:cNvPr>
          <p:cNvSpPr txBox="1"/>
          <p:nvPr/>
        </p:nvSpPr>
        <p:spPr>
          <a:xfrm>
            <a:off x="1301983" y="5952373"/>
            <a:ext cx="1632181" cy="379656"/>
          </a:xfrm>
          <a:prstGeom prst="rect">
            <a:avLst/>
          </a:prstGeom>
          <a:noFill/>
        </p:spPr>
        <p:txBody>
          <a:bodyPr wrap="square" rtlCol="0">
            <a:spAutoFit/>
          </a:bodyPr>
          <a:lstStyle/>
          <a:p>
            <a:pPr algn="ctr"/>
            <a:r>
              <a:rPr lang="zh-CN" altLang="en-US" sz="1867" dirty="0">
                <a:latin typeface="苹方-简" panose="020B0400000000000000" pitchFamily="34" charset="-122"/>
                <a:ea typeface="苹方-简" panose="020B0400000000000000" pitchFamily="34" charset="-122"/>
              </a:rPr>
              <a:t>双目相机</a:t>
            </a:r>
          </a:p>
        </p:txBody>
      </p:sp>
      <p:sp>
        <p:nvSpPr>
          <p:cNvPr id="26" name="文本框 25">
            <a:extLst>
              <a:ext uri="{FF2B5EF4-FFF2-40B4-BE49-F238E27FC236}">
                <a16:creationId xmlns:a16="http://schemas.microsoft.com/office/drawing/2014/main" id="{F5D4A1F1-882A-9547-DC70-1B1B683E81CF}"/>
              </a:ext>
            </a:extLst>
          </p:cNvPr>
          <p:cNvSpPr txBox="1"/>
          <p:nvPr/>
        </p:nvSpPr>
        <p:spPr>
          <a:xfrm>
            <a:off x="8217364" y="5952377"/>
            <a:ext cx="1632181" cy="379656"/>
          </a:xfrm>
          <a:prstGeom prst="rect">
            <a:avLst/>
          </a:prstGeom>
          <a:noFill/>
        </p:spPr>
        <p:txBody>
          <a:bodyPr wrap="square" rtlCol="0">
            <a:spAutoFit/>
          </a:bodyPr>
          <a:lstStyle/>
          <a:p>
            <a:pPr algn="ctr"/>
            <a:r>
              <a:rPr lang="en-US" altLang="zh-CN" sz="1867" dirty="0">
                <a:latin typeface="苹方-简" panose="020B0400000000000000" pitchFamily="34" charset="-122"/>
                <a:ea typeface="苹方-简" panose="020B0400000000000000" pitchFamily="34" charset="-122"/>
              </a:rPr>
              <a:t>Kinect</a:t>
            </a:r>
            <a:r>
              <a:rPr lang="zh-CN" altLang="en-US" sz="1867" dirty="0">
                <a:latin typeface="苹方-简" panose="020B0400000000000000" pitchFamily="34" charset="-122"/>
                <a:ea typeface="苹方-简" panose="020B0400000000000000" pitchFamily="34" charset="-122"/>
              </a:rPr>
              <a:t>相机</a:t>
            </a:r>
          </a:p>
        </p:txBody>
      </p:sp>
      <p:sp>
        <p:nvSpPr>
          <p:cNvPr id="27" name="文本框 26">
            <a:extLst>
              <a:ext uri="{FF2B5EF4-FFF2-40B4-BE49-F238E27FC236}">
                <a16:creationId xmlns:a16="http://schemas.microsoft.com/office/drawing/2014/main" id="{9619A22F-3C6C-1B5B-4135-2EB0590E94F5}"/>
              </a:ext>
            </a:extLst>
          </p:cNvPr>
          <p:cNvSpPr txBox="1"/>
          <p:nvPr/>
        </p:nvSpPr>
        <p:spPr>
          <a:xfrm>
            <a:off x="527383" y="1041800"/>
            <a:ext cx="10188252" cy="830997"/>
          </a:xfrm>
          <a:prstGeom prst="rect">
            <a:avLst/>
          </a:prstGeom>
          <a:noFill/>
        </p:spPr>
        <p:txBody>
          <a:bodyPr wrap="square">
            <a:spAutoFit/>
          </a:bodyPr>
          <a:lstStyle/>
          <a:p>
            <a:pPr algn="just"/>
            <a:r>
              <a:rPr lang="zh-CN" altLang="en-US" sz="1600" dirty="0">
                <a:solidFill>
                  <a:srgbClr val="1A1A1A"/>
                </a:solidFill>
                <a:latin typeface="苹方-简" panose="020B0400000000000000" pitchFamily="34" charset="-122"/>
                <a:ea typeface="苹方-简" panose="020B0400000000000000" pitchFamily="34" charset="-122"/>
              </a:rPr>
              <a:t>单目深度估计指的是从单张二维图像中估计出场景的深度信息，因其简便、成本低且易于部署而受到广泛关注。与传统的深度感知技术如激光雷达或立体视觉不同，单目深度估计只需要单张</a:t>
            </a:r>
            <a:r>
              <a:rPr lang="en-US" altLang="zh-CN" sz="1600" dirty="0">
                <a:solidFill>
                  <a:srgbClr val="1A1A1A"/>
                </a:solidFill>
                <a:latin typeface="苹方-简" panose="020B0400000000000000" pitchFamily="34" charset="-122"/>
                <a:ea typeface="苹方-简" panose="020B0400000000000000" pitchFamily="34" charset="-122"/>
              </a:rPr>
              <a:t>RGB</a:t>
            </a:r>
            <a:r>
              <a:rPr lang="zh-CN" altLang="en-US" sz="1600" dirty="0">
                <a:solidFill>
                  <a:srgbClr val="1A1A1A"/>
                </a:solidFill>
                <a:latin typeface="苹方-简" panose="020B0400000000000000" pitchFamily="34" charset="-122"/>
                <a:ea typeface="苹方-简" panose="020B0400000000000000" pitchFamily="34" charset="-122"/>
              </a:rPr>
              <a:t>图像作为输入，使其在包括自动驾驶、虚拟现实和图像合成在内的广泛应用中极具吸引力。</a:t>
            </a:r>
          </a:p>
        </p:txBody>
      </p:sp>
    </p:spTree>
    <p:extLst>
      <p:ext uri="{BB962C8B-B14F-4D97-AF65-F5344CB8AC3E}">
        <p14:creationId xmlns:p14="http://schemas.microsoft.com/office/powerpoint/2010/main" val="1318050995"/>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9F341A6-8A41-E6FD-F8AA-EC4A955178AC}"/>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2E027684-64EA-95F0-4828-00508CE4507E}"/>
              </a:ext>
            </a:extLst>
          </p:cNvPr>
          <p:cNvSpPr>
            <a:spLocks noGrp="1"/>
          </p:cNvSpPr>
          <p:nvPr>
            <p:ph type="sldNum" sz="quarter" idx="12"/>
          </p:nvPr>
        </p:nvSpPr>
        <p:spPr/>
        <p:txBody>
          <a:bodyPr/>
          <a:lstStyle/>
          <a:p>
            <a:fld id="{0C913308-F349-4B6D-A68A-DD1791B4A57B}" type="slidenum">
              <a:rPr lang="zh-CN" altLang="en-US" smtClean="0"/>
              <a:t>3</a:t>
            </a:fld>
            <a:endParaRPr lang="zh-CN" altLang="en-US"/>
          </a:p>
        </p:txBody>
      </p:sp>
      <p:sp>
        <p:nvSpPr>
          <p:cNvPr id="5" name="文本框 4">
            <a:extLst>
              <a:ext uri="{FF2B5EF4-FFF2-40B4-BE49-F238E27FC236}">
                <a16:creationId xmlns:a16="http://schemas.microsoft.com/office/drawing/2014/main" id="{7922AF6D-8E00-6E45-04B0-D512D6084E4B}"/>
              </a:ext>
            </a:extLst>
          </p:cNvPr>
          <p:cNvSpPr txBox="1"/>
          <p:nvPr/>
        </p:nvSpPr>
        <p:spPr>
          <a:xfrm>
            <a:off x="1529152" y="1294408"/>
            <a:ext cx="9017305" cy="1406539"/>
          </a:xfrm>
          <a:prstGeom prst="rect">
            <a:avLst/>
          </a:prstGeom>
          <a:noFill/>
        </p:spPr>
        <p:txBody>
          <a:bodyPr wrap="square">
            <a:spAutoFit/>
          </a:bodyPr>
          <a:lstStyle/>
          <a:p>
            <a:pPr algn="just"/>
            <a:r>
              <a:rPr lang="zh-CN" altLang="en-US" sz="2135" dirty="0">
                <a:latin typeface="苹方-简" panose="020B0400000000000000" pitchFamily="34" charset="-122"/>
                <a:ea typeface="苹方-简" panose="020B0400000000000000" pitchFamily="34" charset="-122"/>
              </a:rPr>
              <a:t> 在室外场景下，相对于多种深度估计解决方案，单目深度估计方法仅使用单个摄像头，成本极低，设备普及。在复杂的室外场景中，单目深度估计方法可以灵活选择从单张图片或视频序列中重建深度。因此，单目深度估计是一个直接有效的实施方案，在室外条件中具有广泛的应用场景。</a:t>
            </a:r>
          </a:p>
        </p:txBody>
      </p:sp>
      <p:grpSp>
        <p:nvGrpSpPr>
          <p:cNvPr id="6" name="组合 5">
            <a:extLst>
              <a:ext uri="{FF2B5EF4-FFF2-40B4-BE49-F238E27FC236}">
                <a16:creationId xmlns:a16="http://schemas.microsoft.com/office/drawing/2014/main" id="{6A585D74-1EDD-210A-48CD-0FA7A63471C3}"/>
              </a:ext>
            </a:extLst>
          </p:cNvPr>
          <p:cNvGrpSpPr/>
          <p:nvPr/>
        </p:nvGrpSpPr>
        <p:grpSpPr>
          <a:xfrm>
            <a:off x="-63871" y="0"/>
            <a:ext cx="2688299" cy="816704"/>
            <a:chOff x="-47903" y="0"/>
            <a:chExt cx="2016224" cy="612528"/>
          </a:xfrm>
        </p:grpSpPr>
        <p:grpSp>
          <p:nvGrpSpPr>
            <p:cNvPr id="7" name="组合 6">
              <a:extLst>
                <a:ext uri="{FF2B5EF4-FFF2-40B4-BE49-F238E27FC236}">
                  <a16:creationId xmlns:a16="http://schemas.microsoft.com/office/drawing/2014/main" id="{A5DBD05F-DB1B-C527-DA46-880486AAA5D0}"/>
                </a:ext>
              </a:extLst>
            </p:cNvPr>
            <p:cNvGrpSpPr/>
            <p:nvPr/>
          </p:nvGrpSpPr>
          <p:grpSpPr>
            <a:xfrm rot="16200000" flipV="1">
              <a:off x="629840" y="-629840"/>
              <a:ext cx="612528" cy="1872208"/>
              <a:chOff x="604102" y="1347614"/>
              <a:chExt cx="1075775" cy="2149930"/>
            </a:xfrm>
          </p:grpSpPr>
          <p:grpSp>
            <p:nvGrpSpPr>
              <p:cNvPr id="9" name="组合 8">
                <a:extLst>
                  <a:ext uri="{FF2B5EF4-FFF2-40B4-BE49-F238E27FC236}">
                    <a16:creationId xmlns:a16="http://schemas.microsoft.com/office/drawing/2014/main" id="{0E52B46F-668A-FD79-D160-B59B5B2CE198}"/>
                  </a:ext>
                </a:extLst>
              </p:cNvPr>
              <p:cNvGrpSpPr/>
              <p:nvPr/>
            </p:nvGrpSpPr>
            <p:grpSpPr>
              <a:xfrm>
                <a:off x="755576" y="1347614"/>
                <a:ext cx="806989" cy="2149930"/>
                <a:chOff x="1477543" y="637844"/>
                <a:chExt cx="6486890" cy="3157021"/>
              </a:xfrm>
            </p:grpSpPr>
            <p:sp>
              <p:nvSpPr>
                <p:cNvPr id="12" name="矩形 11">
                  <a:extLst>
                    <a:ext uri="{FF2B5EF4-FFF2-40B4-BE49-F238E27FC236}">
                      <a16:creationId xmlns:a16="http://schemas.microsoft.com/office/drawing/2014/main" id="{79059B28-3B1C-E343-D180-EF0CFEF1A8FA}"/>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3" name="矩形 12">
                  <a:extLst>
                    <a:ext uri="{FF2B5EF4-FFF2-40B4-BE49-F238E27FC236}">
                      <a16:creationId xmlns:a16="http://schemas.microsoft.com/office/drawing/2014/main" id="{BB634501-5080-BE33-7773-F3B570B476D4}"/>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4" name="矩形 13">
                  <a:extLst>
                    <a:ext uri="{FF2B5EF4-FFF2-40B4-BE49-F238E27FC236}">
                      <a16:creationId xmlns:a16="http://schemas.microsoft.com/office/drawing/2014/main" id="{244DE75C-C2CB-E77A-53AE-5146979080D8}"/>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10" name="直接连接符 9">
                <a:extLst>
                  <a:ext uri="{FF2B5EF4-FFF2-40B4-BE49-F238E27FC236}">
                    <a16:creationId xmlns:a16="http://schemas.microsoft.com/office/drawing/2014/main" id="{38F77C74-1159-E9A3-31ED-32ED6F7436A3}"/>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24F4D0E-EC1C-3A36-3FAA-0C3447DAB097}"/>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34E182A0-828B-A416-3791-B9B0EB71AACD}"/>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选题背景</a:t>
              </a:r>
            </a:p>
          </p:txBody>
        </p:sp>
      </p:grpSp>
      <p:pic>
        <p:nvPicPr>
          <p:cNvPr id="15" name="图片 14">
            <a:extLst>
              <a:ext uri="{FF2B5EF4-FFF2-40B4-BE49-F238E27FC236}">
                <a16:creationId xmlns:a16="http://schemas.microsoft.com/office/drawing/2014/main" id="{48C340DD-D5FD-0604-497D-6E4423F20C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0154" y="3078374"/>
            <a:ext cx="4326679" cy="2878817"/>
          </a:xfrm>
          <a:prstGeom prst="rect">
            <a:avLst/>
          </a:prstGeom>
        </p:spPr>
      </p:pic>
      <p:pic>
        <p:nvPicPr>
          <p:cNvPr id="16" name="图片 15">
            <a:extLst>
              <a:ext uri="{FF2B5EF4-FFF2-40B4-BE49-F238E27FC236}">
                <a16:creationId xmlns:a16="http://schemas.microsoft.com/office/drawing/2014/main" id="{7D14A4A8-9BDA-B0B6-DD26-2E634D93C8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169" y="3078373"/>
            <a:ext cx="4326683" cy="2878819"/>
          </a:xfrm>
          <a:prstGeom prst="rect">
            <a:avLst/>
          </a:prstGeom>
        </p:spPr>
      </p:pic>
      <p:sp>
        <p:nvSpPr>
          <p:cNvPr id="17" name="矩形: 圆角 16">
            <a:extLst>
              <a:ext uri="{FF2B5EF4-FFF2-40B4-BE49-F238E27FC236}">
                <a16:creationId xmlns:a16="http://schemas.microsoft.com/office/drawing/2014/main" id="{42C223AC-22C9-3AAC-CFC6-0C41BFEB4597}"/>
              </a:ext>
            </a:extLst>
          </p:cNvPr>
          <p:cNvSpPr/>
          <p:nvPr/>
        </p:nvSpPr>
        <p:spPr>
          <a:xfrm>
            <a:off x="5279912" y="3989720"/>
            <a:ext cx="1632181" cy="105611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苹方-简" panose="020B0400000000000000" pitchFamily="34" charset="-122"/>
                <a:ea typeface="苹方-简" panose="020B0400000000000000" pitchFamily="34" charset="-122"/>
              </a:rPr>
              <a:t>单目深度估计</a:t>
            </a:r>
          </a:p>
        </p:txBody>
      </p:sp>
      <p:cxnSp>
        <p:nvCxnSpPr>
          <p:cNvPr id="19" name="直接箭头连接符 18">
            <a:extLst>
              <a:ext uri="{FF2B5EF4-FFF2-40B4-BE49-F238E27FC236}">
                <a16:creationId xmlns:a16="http://schemas.microsoft.com/office/drawing/2014/main" id="{55EFD1A8-473F-4BAC-E2DE-B576E8BD2AAE}"/>
              </a:ext>
            </a:extLst>
          </p:cNvPr>
          <p:cNvCxnSpPr>
            <a:cxnSpLocks/>
            <a:stCxn id="16" idx="3"/>
            <a:endCxn id="17" idx="1"/>
          </p:cNvCxnSpPr>
          <p:nvPr/>
        </p:nvCxnSpPr>
        <p:spPr>
          <a:xfrm flipV="1">
            <a:off x="4751856" y="4517780"/>
            <a:ext cx="528057"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直接箭头连接符 21">
            <a:extLst>
              <a:ext uri="{FF2B5EF4-FFF2-40B4-BE49-F238E27FC236}">
                <a16:creationId xmlns:a16="http://schemas.microsoft.com/office/drawing/2014/main" id="{501C53EC-65E7-3FE9-7356-9C39AC13653A}"/>
              </a:ext>
            </a:extLst>
          </p:cNvPr>
          <p:cNvCxnSpPr>
            <a:cxnSpLocks/>
            <a:stCxn id="17" idx="3"/>
            <a:endCxn id="15" idx="1"/>
          </p:cNvCxnSpPr>
          <p:nvPr/>
        </p:nvCxnSpPr>
        <p:spPr>
          <a:xfrm>
            <a:off x="6912093" y="4517782"/>
            <a:ext cx="5280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58807418"/>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BDF037-58D0-06D9-3DFD-1B538FED91FE}"/>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05608DF9-CB5A-A8B1-DA42-C69F80B7E09B}"/>
              </a:ext>
            </a:extLst>
          </p:cNvPr>
          <p:cNvSpPr>
            <a:spLocks noGrp="1"/>
          </p:cNvSpPr>
          <p:nvPr>
            <p:ph type="sldNum" sz="quarter" idx="12"/>
          </p:nvPr>
        </p:nvSpPr>
        <p:spPr/>
        <p:txBody>
          <a:bodyPr/>
          <a:lstStyle/>
          <a:p>
            <a:fld id="{0C913308-F349-4B6D-A68A-DD1791B4A57B}" type="slidenum">
              <a:rPr lang="zh-CN" altLang="en-US" smtClean="0"/>
              <a:t>4</a:t>
            </a:fld>
            <a:endParaRPr lang="zh-CN" altLang="en-US"/>
          </a:p>
        </p:txBody>
      </p:sp>
      <p:grpSp>
        <p:nvGrpSpPr>
          <p:cNvPr id="42" name="组合 41">
            <a:extLst>
              <a:ext uri="{FF2B5EF4-FFF2-40B4-BE49-F238E27FC236}">
                <a16:creationId xmlns:a16="http://schemas.microsoft.com/office/drawing/2014/main" id="{F47C689F-C338-DE4B-6A51-45CABDCBF751}"/>
              </a:ext>
            </a:extLst>
          </p:cNvPr>
          <p:cNvGrpSpPr/>
          <p:nvPr/>
        </p:nvGrpSpPr>
        <p:grpSpPr>
          <a:xfrm>
            <a:off x="330592" y="1107291"/>
            <a:ext cx="11429424" cy="2049044"/>
            <a:chOff x="245427" y="1296670"/>
            <a:chExt cx="11794808" cy="2114550"/>
          </a:xfrm>
        </p:grpSpPr>
        <p:cxnSp>
          <p:nvCxnSpPr>
            <p:cNvPr id="43" name="直接箭头连接符 42">
              <a:extLst>
                <a:ext uri="{FF2B5EF4-FFF2-40B4-BE49-F238E27FC236}">
                  <a16:creationId xmlns:a16="http://schemas.microsoft.com/office/drawing/2014/main" id="{29A89021-98AB-D066-55EB-87DE3054FFCB}"/>
                </a:ext>
              </a:extLst>
            </p:cNvPr>
            <p:cNvCxnSpPr>
              <a:cxnSpLocks/>
            </p:cNvCxnSpPr>
            <p:nvPr>
              <p:custDataLst>
                <p:tags r:id="rId33"/>
              </p:custDataLst>
            </p:nvPr>
          </p:nvCxnSpPr>
          <p:spPr>
            <a:xfrm flipV="1">
              <a:off x="559689" y="2030631"/>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文本">
              <a:extLst>
                <a:ext uri="{FF2B5EF4-FFF2-40B4-BE49-F238E27FC236}">
                  <a16:creationId xmlns:a16="http://schemas.microsoft.com/office/drawing/2014/main" id="{7D4D8384-534B-02C7-ACFA-28B18367C369}"/>
                </a:ext>
              </a:extLst>
            </p:cNvPr>
            <p:cNvSpPr/>
            <p:nvPr>
              <p:custDataLst>
                <p:tags r:id="rId34"/>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椭圆 44">
              <a:extLst>
                <a:ext uri="{FF2B5EF4-FFF2-40B4-BE49-F238E27FC236}">
                  <a16:creationId xmlns:a16="http://schemas.microsoft.com/office/drawing/2014/main" id="{37EB7DDB-4399-590F-12C6-6667493F815D}"/>
                </a:ext>
              </a:extLst>
            </p:cNvPr>
            <p:cNvSpPr/>
            <p:nvPr>
              <p:custDataLst>
                <p:tags r:id="rId35"/>
              </p:custDataLst>
            </p:nvPr>
          </p:nvSpPr>
          <p:spPr>
            <a:xfrm>
              <a:off x="1180465"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46" name="文本框 45">
              <a:extLst>
                <a:ext uri="{FF2B5EF4-FFF2-40B4-BE49-F238E27FC236}">
                  <a16:creationId xmlns:a16="http://schemas.microsoft.com/office/drawing/2014/main" id="{E163A5FA-9AE2-B35E-E4F7-10474FE40487}"/>
                </a:ext>
              </a:extLst>
            </p:cNvPr>
            <p:cNvSpPr txBox="1"/>
            <p:nvPr>
              <p:custDataLst>
                <p:tags r:id="rId36"/>
              </p:custDataLst>
            </p:nvPr>
          </p:nvSpPr>
          <p:spPr>
            <a:xfrm>
              <a:off x="1014729"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2014</a:t>
              </a:r>
            </a:p>
          </p:txBody>
        </p:sp>
        <p:sp>
          <p:nvSpPr>
            <p:cNvPr id="47" name="文本框 46">
              <a:extLst>
                <a:ext uri="{FF2B5EF4-FFF2-40B4-BE49-F238E27FC236}">
                  <a16:creationId xmlns:a16="http://schemas.microsoft.com/office/drawing/2014/main" id="{4AFF0CDB-CBBA-4A04-1702-ED0270D37E68}"/>
                </a:ext>
              </a:extLst>
            </p:cNvPr>
            <p:cNvSpPr txBox="1"/>
            <p:nvPr>
              <p:custDataLst>
                <p:tags r:id="rId37"/>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Depth Map Prediction from a Single Image using a Multi-Scale Deep Network</a:t>
              </a:r>
            </a:p>
          </p:txBody>
        </p:sp>
        <p:cxnSp>
          <p:nvCxnSpPr>
            <p:cNvPr id="48" name="直接箭头连接符 47">
              <a:extLst>
                <a:ext uri="{FF2B5EF4-FFF2-40B4-BE49-F238E27FC236}">
                  <a16:creationId xmlns:a16="http://schemas.microsoft.com/office/drawing/2014/main" id="{85BFEE7C-0483-8442-D538-2E3EFC3A56BA}"/>
                </a:ext>
              </a:extLst>
            </p:cNvPr>
            <p:cNvCxnSpPr>
              <a:cxnSpLocks/>
            </p:cNvCxnSpPr>
            <p:nvPr>
              <p:custDataLst>
                <p:tags r:id="rId38"/>
              </p:custDataLst>
            </p:nvPr>
          </p:nvCxnSpPr>
          <p:spPr>
            <a:xfrm flipV="1">
              <a:off x="1590929" y="2030631"/>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33E282F3-75E8-E61E-1B5B-DD0F9539EC58}"/>
                </a:ext>
              </a:extLst>
            </p:cNvPr>
            <p:cNvSpPr/>
            <p:nvPr>
              <p:custDataLst>
                <p:tags r:id="rId39"/>
              </p:custDataLst>
            </p:nvPr>
          </p:nvSpPr>
          <p:spPr>
            <a:xfrm>
              <a:off x="281305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0" name="文本">
              <a:extLst>
                <a:ext uri="{FF2B5EF4-FFF2-40B4-BE49-F238E27FC236}">
                  <a16:creationId xmlns:a16="http://schemas.microsoft.com/office/drawing/2014/main" id="{37988345-CA8D-923C-C751-E6DB70ECBD6F}"/>
                </a:ext>
              </a:extLst>
            </p:cNvPr>
            <p:cNvSpPr/>
            <p:nvPr>
              <p:custDataLst>
                <p:tags r:id="rId40"/>
              </p:custDataLst>
            </p:nvPr>
          </p:nvSpPr>
          <p:spPr>
            <a:xfrm>
              <a:off x="1883093"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左右视差一致性损失</a:t>
              </a:r>
            </a:p>
          </p:txBody>
        </p:sp>
        <p:sp>
          <p:nvSpPr>
            <p:cNvPr id="51" name="文本框 50">
              <a:extLst>
                <a:ext uri="{FF2B5EF4-FFF2-40B4-BE49-F238E27FC236}">
                  <a16:creationId xmlns:a16="http://schemas.microsoft.com/office/drawing/2014/main" id="{72DB4DE9-3D13-E1C1-3BAF-6C5C31D4C4AD}"/>
                </a:ext>
              </a:extLst>
            </p:cNvPr>
            <p:cNvSpPr txBox="1"/>
            <p:nvPr>
              <p:custDataLst>
                <p:tags r:id="rId41"/>
              </p:custDataLst>
            </p:nvPr>
          </p:nvSpPr>
          <p:spPr>
            <a:xfrm>
              <a:off x="2663189" y="2217420"/>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2017</a:t>
              </a:r>
            </a:p>
          </p:txBody>
        </p:sp>
        <p:sp>
          <p:nvSpPr>
            <p:cNvPr id="52" name="文本框 51">
              <a:extLst>
                <a:ext uri="{FF2B5EF4-FFF2-40B4-BE49-F238E27FC236}">
                  <a16:creationId xmlns:a16="http://schemas.microsoft.com/office/drawing/2014/main" id="{AC8335E5-3884-FCFB-BD9E-3FBD2E01526D}"/>
                </a:ext>
              </a:extLst>
            </p:cNvPr>
            <p:cNvSpPr txBox="1"/>
            <p:nvPr>
              <p:custDataLst>
                <p:tags r:id="rId42"/>
              </p:custDataLst>
            </p:nvPr>
          </p:nvSpPr>
          <p:spPr>
            <a:xfrm rot="10800000" flipV="1">
              <a:off x="2147139" y="2525175"/>
              <a:ext cx="1601895"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Unsupervised Monocular Depth Estimation with Left-Right Consistency</a:t>
              </a:r>
            </a:p>
          </p:txBody>
        </p:sp>
        <p:cxnSp>
          <p:nvCxnSpPr>
            <p:cNvPr id="53" name="直接箭头连接符 52">
              <a:extLst>
                <a:ext uri="{FF2B5EF4-FFF2-40B4-BE49-F238E27FC236}">
                  <a16:creationId xmlns:a16="http://schemas.microsoft.com/office/drawing/2014/main" id="{6CE94213-124B-1E4B-45E8-352886C24675}"/>
                </a:ext>
              </a:extLst>
            </p:cNvPr>
            <p:cNvCxnSpPr>
              <a:cxnSpLocks/>
            </p:cNvCxnSpPr>
            <p:nvPr>
              <p:custDataLst>
                <p:tags r:id="rId43"/>
              </p:custDataLst>
            </p:nvPr>
          </p:nvCxnSpPr>
          <p:spPr>
            <a:xfrm>
              <a:off x="3193034" y="2024281"/>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4DE16748-0829-F49A-BCA6-701898463C7C}"/>
                </a:ext>
              </a:extLst>
            </p:cNvPr>
            <p:cNvSpPr/>
            <p:nvPr>
              <p:custDataLst>
                <p:tags r:id="rId44"/>
              </p:custDataLst>
            </p:nvPr>
          </p:nvSpPr>
          <p:spPr>
            <a:xfrm>
              <a:off x="461899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5" name="文本">
              <a:extLst>
                <a:ext uri="{FF2B5EF4-FFF2-40B4-BE49-F238E27FC236}">
                  <a16:creationId xmlns:a16="http://schemas.microsoft.com/office/drawing/2014/main" id="{3AC7DC21-6AA8-90F2-06FD-606DCD3614FF}"/>
                </a:ext>
              </a:extLst>
            </p:cNvPr>
            <p:cNvSpPr/>
            <p:nvPr>
              <p:custDataLst>
                <p:tags r:id="rId45"/>
              </p:custDataLst>
            </p:nvPr>
          </p:nvSpPr>
          <p:spPr>
            <a:xfrm>
              <a:off x="3689032"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相机位姿估计模块</a:t>
              </a:r>
            </a:p>
          </p:txBody>
        </p:sp>
        <p:sp>
          <p:nvSpPr>
            <p:cNvPr id="56" name="文本框 55">
              <a:extLst>
                <a:ext uri="{FF2B5EF4-FFF2-40B4-BE49-F238E27FC236}">
                  <a16:creationId xmlns:a16="http://schemas.microsoft.com/office/drawing/2014/main" id="{B0314CEA-1311-CEBA-4C9C-C0A01FD0A52F}"/>
                </a:ext>
              </a:extLst>
            </p:cNvPr>
            <p:cNvSpPr txBox="1"/>
            <p:nvPr>
              <p:custDataLst>
                <p:tags r:id="rId46"/>
              </p:custDataLst>
            </p:nvPr>
          </p:nvSpPr>
          <p:spPr>
            <a:xfrm>
              <a:off x="4445635" y="2225040"/>
              <a:ext cx="675640" cy="37782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2019</a:t>
              </a:r>
            </a:p>
          </p:txBody>
        </p:sp>
        <p:sp>
          <p:nvSpPr>
            <p:cNvPr id="57" name="文本框 56">
              <a:extLst>
                <a:ext uri="{FF2B5EF4-FFF2-40B4-BE49-F238E27FC236}">
                  <a16:creationId xmlns:a16="http://schemas.microsoft.com/office/drawing/2014/main" id="{C9E4D40A-FEE5-0BE1-40E3-48D0E187E9B2}"/>
                </a:ext>
              </a:extLst>
            </p:cNvPr>
            <p:cNvSpPr txBox="1"/>
            <p:nvPr>
              <p:custDataLst>
                <p:tags r:id="rId47"/>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Digging Into Self-Supervised Monocular Depth Estimation</a:t>
              </a:r>
            </a:p>
          </p:txBody>
        </p:sp>
        <p:sp>
          <p:nvSpPr>
            <p:cNvPr id="58" name="文本">
              <a:extLst>
                <a:ext uri="{FF2B5EF4-FFF2-40B4-BE49-F238E27FC236}">
                  <a16:creationId xmlns:a16="http://schemas.microsoft.com/office/drawing/2014/main" id="{A74B296B-1EB9-9A89-07D5-78FCE07CDA9D}"/>
                </a:ext>
              </a:extLst>
            </p:cNvPr>
            <p:cNvSpPr/>
            <p:nvPr>
              <p:custDataLst>
                <p:tags r:id="rId48"/>
              </p:custDataLst>
            </p:nvPr>
          </p:nvSpPr>
          <p:spPr>
            <a:xfrm>
              <a:off x="5448191" y="1497330"/>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Vision Transformer </a:t>
              </a:r>
            </a:p>
          </p:txBody>
        </p:sp>
        <p:cxnSp>
          <p:nvCxnSpPr>
            <p:cNvPr id="59" name="直接箭头连接符 58">
              <a:extLst>
                <a:ext uri="{FF2B5EF4-FFF2-40B4-BE49-F238E27FC236}">
                  <a16:creationId xmlns:a16="http://schemas.microsoft.com/office/drawing/2014/main" id="{17EF5EC0-54AE-586E-D188-B3561B9494C8}"/>
                </a:ext>
              </a:extLst>
            </p:cNvPr>
            <p:cNvCxnSpPr>
              <a:cxnSpLocks/>
              <a:endCxn id="60" idx="2"/>
            </p:cNvCxnSpPr>
            <p:nvPr>
              <p:custDataLst>
                <p:tags r:id="rId49"/>
              </p:custDataLst>
            </p:nvPr>
          </p:nvCxnSpPr>
          <p:spPr>
            <a:xfrm>
              <a:off x="4973574" y="2038886"/>
              <a:ext cx="1384935" cy="635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C852E848-568F-37A4-5C8C-1103818FF85D}"/>
                </a:ext>
              </a:extLst>
            </p:cNvPr>
            <p:cNvSpPr/>
            <p:nvPr>
              <p:custDataLst>
                <p:tags r:id="rId50"/>
              </p:custDataLst>
            </p:nvPr>
          </p:nvSpPr>
          <p:spPr>
            <a:xfrm>
              <a:off x="635825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1" name="文本框 60">
              <a:extLst>
                <a:ext uri="{FF2B5EF4-FFF2-40B4-BE49-F238E27FC236}">
                  <a16:creationId xmlns:a16="http://schemas.microsoft.com/office/drawing/2014/main" id="{37F468C8-9D33-9AC6-634F-30E3EC97219B}"/>
                </a:ext>
              </a:extLst>
            </p:cNvPr>
            <p:cNvSpPr txBox="1"/>
            <p:nvPr>
              <p:custDataLst>
                <p:tags r:id="rId51"/>
              </p:custDataLst>
            </p:nvPr>
          </p:nvSpPr>
          <p:spPr>
            <a:xfrm rot="10800000" flipV="1">
              <a:off x="5632712"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Vision Transformers for Dense Prediction</a:t>
              </a:r>
            </a:p>
          </p:txBody>
        </p:sp>
        <p:sp>
          <p:nvSpPr>
            <p:cNvPr id="62" name="文本框 61">
              <a:extLst>
                <a:ext uri="{FF2B5EF4-FFF2-40B4-BE49-F238E27FC236}">
                  <a16:creationId xmlns:a16="http://schemas.microsoft.com/office/drawing/2014/main" id="{F3706AAC-11B6-ADFE-A7DA-0AA2E504F472}"/>
                </a:ext>
              </a:extLst>
            </p:cNvPr>
            <p:cNvSpPr txBox="1"/>
            <p:nvPr>
              <p:custDataLst>
                <p:tags r:id="rId52"/>
              </p:custDataLst>
            </p:nvPr>
          </p:nvSpPr>
          <p:spPr>
            <a:xfrm>
              <a:off x="6228080"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2022</a:t>
              </a:r>
            </a:p>
          </p:txBody>
        </p:sp>
        <p:cxnSp>
          <p:nvCxnSpPr>
            <p:cNvPr id="63" name="直接箭头连接符 62">
              <a:extLst>
                <a:ext uri="{FF2B5EF4-FFF2-40B4-BE49-F238E27FC236}">
                  <a16:creationId xmlns:a16="http://schemas.microsoft.com/office/drawing/2014/main" id="{ACEE7E66-BDA2-0F1C-642A-93C829F1D4DE}"/>
                </a:ext>
              </a:extLst>
            </p:cNvPr>
            <p:cNvCxnSpPr>
              <a:stCxn id="60" idx="6"/>
              <a:endCxn id="64" idx="2"/>
            </p:cNvCxnSpPr>
            <p:nvPr>
              <p:custDataLst>
                <p:tags r:id="rId53"/>
              </p:custDataLst>
            </p:nvPr>
          </p:nvCxnSpPr>
          <p:spPr>
            <a:xfrm>
              <a:off x="6712839" y="2045236"/>
              <a:ext cx="1739265"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CDEF12B5-05C7-9AA2-A89F-AB83BD2AB8E2}"/>
                </a:ext>
              </a:extLst>
            </p:cNvPr>
            <p:cNvSpPr/>
            <p:nvPr>
              <p:custDataLst>
                <p:tags r:id="rId54"/>
              </p:custDataLst>
            </p:nvPr>
          </p:nvSpPr>
          <p:spPr>
            <a:xfrm>
              <a:off x="8451850"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5" name="文本框 64">
              <a:extLst>
                <a:ext uri="{FF2B5EF4-FFF2-40B4-BE49-F238E27FC236}">
                  <a16:creationId xmlns:a16="http://schemas.microsoft.com/office/drawing/2014/main" id="{1DA519DA-1603-4C5D-E6AB-C36A5F1B836F}"/>
                </a:ext>
              </a:extLst>
            </p:cNvPr>
            <p:cNvSpPr txBox="1"/>
            <p:nvPr>
              <p:custDataLst>
                <p:tags r:id="rId55"/>
              </p:custDataLst>
            </p:nvPr>
          </p:nvSpPr>
          <p:spPr>
            <a:xfrm>
              <a:off x="8282304" y="217709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2023</a:t>
              </a:r>
            </a:p>
          </p:txBody>
        </p:sp>
        <p:sp>
          <p:nvSpPr>
            <p:cNvPr id="66" name="文本框 65">
              <a:extLst>
                <a:ext uri="{FF2B5EF4-FFF2-40B4-BE49-F238E27FC236}">
                  <a16:creationId xmlns:a16="http://schemas.microsoft.com/office/drawing/2014/main" id="{2641E468-966B-6441-3EDF-B891E50C666B}"/>
                </a:ext>
              </a:extLst>
            </p:cNvPr>
            <p:cNvSpPr txBox="1"/>
            <p:nvPr>
              <p:custDataLst>
                <p:tags r:id="rId56"/>
              </p:custDataLst>
            </p:nvPr>
          </p:nvSpPr>
          <p:spPr>
            <a:xfrm rot="10800000" flipV="1">
              <a:off x="7233012" y="2511593"/>
              <a:ext cx="2535927" cy="70548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Global-Local Path Networks for Monocular Depth Estimation</a:t>
              </a:r>
            </a:p>
            <a:p>
              <a:pPr algn="ctr"/>
              <a:r>
                <a:rPr lang="en-US" altLang="zh-CN" sz="1067" b="1" dirty="0">
                  <a:latin typeface="Times New Roman" panose="02020603050405020304" pitchFamily="18" charset="0"/>
                  <a:cs typeface="Times New Roman" panose="02020603050405020304" pitchFamily="18" charset="0"/>
                </a:rPr>
                <a:t>with Vertical </a:t>
              </a:r>
              <a:r>
                <a:rPr lang="en-US" altLang="zh-CN" sz="1067" b="1" dirty="0" err="1">
                  <a:latin typeface="Times New Roman" panose="02020603050405020304" pitchFamily="18" charset="0"/>
                  <a:cs typeface="Times New Roman" panose="02020603050405020304" pitchFamily="18" charset="0"/>
                </a:rPr>
                <a:t>CutDepth</a:t>
              </a:r>
              <a:endParaRPr lang="en-US" altLang="zh-CN" sz="1067" b="1" dirty="0">
                <a:latin typeface="Times New Roman" panose="02020603050405020304" pitchFamily="18" charset="0"/>
                <a:cs typeface="Times New Roman" panose="02020603050405020304" pitchFamily="18" charset="0"/>
              </a:endParaRPr>
            </a:p>
          </p:txBody>
        </p:sp>
        <p:sp>
          <p:nvSpPr>
            <p:cNvPr id="67" name="文本">
              <a:extLst>
                <a:ext uri="{FF2B5EF4-FFF2-40B4-BE49-F238E27FC236}">
                  <a16:creationId xmlns:a16="http://schemas.microsoft.com/office/drawing/2014/main" id="{2DBA4EEC-16D5-C7F2-4C10-64D117468185}"/>
                </a:ext>
              </a:extLst>
            </p:cNvPr>
            <p:cNvSpPr/>
            <p:nvPr>
              <p:custDataLst>
                <p:tags r:id="rId57"/>
              </p:custDataLst>
            </p:nvPr>
          </p:nvSpPr>
          <p:spPr>
            <a:xfrm>
              <a:off x="7513002"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特征融合模块</a:t>
              </a:r>
            </a:p>
          </p:txBody>
        </p:sp>
        <p:sp>
          <p:nvSpPr>
            <p:cNvPr id="68" name="椭圆 67">
              <a:extLst>
                <a:ext uri="{FF2B5EF4-FFF2-40B4-BE49-F238E27FC236}">
                  <a16:creationId xmlns:a16="http://schemas.microsoft.com/office/drawing/2014/main" id="{27FF7358-45F0-7368-BBF1-ACB1A233A95D}"/>
                </a:ext>
              </a:extLst>
            </p:cNvPr>
            <p:cNvSpPr/>
            <p:nvPr>
              <p:custDataLst>
                <p:tags r:id="rId58"/>
              </p:custDataLst>
            </p:nvPr>
          </p:nvSpPr>
          <p:spPr>
            <a:xfrm>
              <a:off x="1029144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69" name="直接箭头连接符 68">
              <a:extLst>
                <a:ext uri="{FF2B5EF4-FFF2-40B4-BE49-F238E27FC236}">
                  <a16:creationId xmlns:a16="http://schemas.microsoft.com/office/drawing/2014/main" id="{E40CE218-B2FE-0442-293B-2F49B61591CC}"/>
                </a:ext>
              </a:extLst>
            </p:cNvPr>
            <p:cNvCxnSpPr>
              <a:endCxn id="68" idx="2"/>
            </p:cNvCxnSpPr>
            <p:nvPr>
              <p:custDataLst>
                <p:tags r:id="rId59"/>
              </p:custDataLst>
            </p:nvPr>
          </p:nvCxnSpPr>
          <p:spPr>
            <a:xfrm>
              <a:off x="8806434" y="2038886"/>
              <a:ext cx="1485265" cy="6350"/>
            </a:xfrm>
            <a:prstGeom prst="straightConnector1">
              <a:avLst/>
            </a:prstGeom>
            <a:ln w="38100">
              <a:solidFill>
                <a:srgbClr val="17375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EF084E44-4AA6-28CC-F2EA-60FBF64355DD}"/>
                </a:ext>
              </a:extLst>
            </p:cNvPr>
            <p:cNvSpPr txBox="1"/>
            <p:nvPr>
              <p:custDataLst>
                <p:tags r:id="rId60"/>
              </p:custDataLst>
            </p:nvPr>
          </p:nvSpPr>
          <p:spPr>
            <a:xfrm>
              <a:off x="10140315" y="2185349"/>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2024</a:t>
              </a:r>
            </a:p>
          </p:txBody>
        </p:sp>
        <p:sp>
          <p:nvSpPr>
            <p:cNvPr id="71" name="文本框 70">
              <a:extLst>
                <a:ext uri="{FF2B5EF4-FFF2-40B4-BE49-F238E27FC236}">
                  <a16:creationId xmlns:a16="http://schemas.microsoft.com/office/drawing/2014/main" id="{1EA8F4F0-08AC-31F8-0682-E933A646769F}"/>
                </a:ext>
              </a:extLst>
            </p:cNvPr>
            <p:cNvSpPr txBox="1"/>
            <p:nvPr>
              <p:custDataLst>
                <p:tags r:id="rId61"/>
              </p:custDataLst>
            </p:nvPr>
          </p:nvSpPr>
          <p:spPr>
            <a:xfrm rot="10800000" flipV="1">
              <a:off x="9397802"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72" name="圆角矩形 40">
              <a:extLst>
                <a:ext uri="{FF2B5EF4-FFF2-40B4-BE49-F238E27FC236}">
                  <a16:creationId xmlns:a16="http://schemas.microsoft.com/office/drawing/2014/main" id="{D58E3B08-2574-AC4B-BB8D-4D864C333742}"/>
                </a:ext>
              </a:extLst>
            </p:cNvPr>
            <p:cNvSpPr/>
            <p:nvPr>
              <p:custDataLst>
                <p:tags r:id="rId62"/>
              </p:custDataLst>
            </p:nvPr>
          </p:nvSpPr>
          <p:spPr>
            <a:xfrm>
              <a:off x="254635" y="1296670"/>
              <a:ext cx="11785600" cy="2114550"/>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73" name="文本">
              <a:extLst>
                <a:ext uri="{FF2B5EF4-FFF2-40B4-BE49-F238E27FC236}">
                  <a16:creationId xmlns:a16="http://schemas.microsoft.com/office/drawing/2014/main" id="{99816EA9-F456-147C-8059-E999C8D678C9}"/>
                </a:ext>
              </a:extLst>
            </p:cNvPr>
            <p:cNvSpPr/>
            <p:nvPr>
              <p:custDataLst>
                <p:tags r:id="rId63"/>
              </p:custDataLst>
            </p:nvPr>
          </p:nvSpPr>
          <p:spPr>
            <a:xfrm>
              <a:off x="245427" y="1532432"/>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多尺度网络</a:t>
              </a:r>
            </a:p>
          </p:txBody>
        </p:sp>
        <p:sp>
          <p:nvSpPr>
            <p:cNvPr id="74" name="文本">
              <a:extLst>
                <a:ext uri="{FF2B5EF4-FFF2-40B4-BE49-F238E27FC236}">
                  <a16:creationId xmlns:a16="http://schemas.microsoft.com/office/drawing/2014/main" id="{F3AFA40C-F1A1-8E05-686C-E922A02D7BF7}"/>
                </a:ext>
              </a:extLst>
            </p:cNvPr>
            <p:cNvSpPr/>
            <p:nvPr>
              <p:custDataLst>
                <p:tags r:id="rId64"/>
              </p:custDataLst>
            </p:nvPr>
          </p:nvSpPr>
          <p:spPr>
            <a:xfrm>
              <a:off x="9361486"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扩散模型</a:t>
              </a:r>
            </a:p>
          </p:txBody>
        </p:sp>
      </p:grpSp>
      <p:grpSp>
        <p:nvGrpSpPr>
          <p:cNvPr id="75" name="组合 74">
            <a:extLst>
              <a:ext uri="{FF2B5EF4-FFF2-40B4-BE49-F238E27FC236}">
                <a16:creationId xmlns:a16="http://schemas.microsoft.com/office/drawing/2014/main" id="{B46BC174-C6D4-5490-2205-BC1958629C0E}"/>
              </a:ext>
            </a:extLst>
          </p:cNvPr>
          <p:cNvGrpSpPr/>
          <p:nvPr/>
        </p:nvGrpSpPr>
        <p:grpSpPr>
          <a:xfrm>
            <a:off x="-63871" y="0"/>
            <a:ext cx="2688299" cy="816704"/>
            <a:chOff x="-47903" y="0"/>
            <a:chExt cx="2016224" cy="612528"/>
          </a:xfrm>
        </p:grpSpPr>
        <p:grpSp>
          <p:nvGrpSpPr>
            <p:cNvPr id="76" name="组合 75">
              <a:extLst>
                <a:ext uri="{FF2B5EF4-FFF2-40B4-BE49-F238E27FC236}">
                  <a16:creationId xmlns:a16="http://schemas.microsoft.com/office/drawing/2014/main" id="{A5353020-7142-6A29-C627-7A35BE121BA4}"/>
                </a:ext>
              </a:extLst>
            </p:cNvPr>
            <p:cNvGrpSpPr/>
            <p:nvPr/>
          </p:nvGrpSpPr>
          <p:grpSpPr>
            <a:xfrm rot="16200000" flipV="1">
              <a:off x="629840" y="-629840"/>
              <a:ext cx="612528" cy="1872208"/>
              <a:chOff x="604102" y="1347614"/>
              <a:chExt cx="1075775" cy="2149930"/>
            </a:xfrm>
          </p:grpSpPr>
          <p:grpSp>
            <p:nvGrpSpPr>
              <p:cNvPr id="78" name="组合 77">
                <a:extLst>
                  <a:ext uri="{FF2B5EF4-FFF2-40B4-BE49-F238E27FC236}">
                    <a16:creationId xmlns:a16="http://schemas.microsoft.com/office/drawing/2014/main" id="{3511FE77-A8D3-176E-9640-7C292A3586CC}"/>
                  </a:ext>
                </a:extLst>
              </p:cNvPr>
              <p:cNvGrpSpPr/>
              <p:nvPr/>
            </p:nvGrpSpPr>
            <p:grpSpPr>
              <a:xfrm>
                <a:off x="755576" y="1347614"/>
                <a:ext cx="806989" cy="2149930"/>
                <a:chOff x="1477543" y="637844"/>
                <a:chExt cx="6486890" cy="3157021"/>
              </a:xfrm>
            </p:grpSpPr>
            <p:sp>
              <p:nvSpPr>
                <p:cNvPr id="81" name="矩形 80">
                  <a:extLst>
                    <a:ext uri="{FF2B5EF4-FFF2-40B4-BE49-F238E27FC236}">
                      <a16:creationId xmlns:a16="http://schemas.microsoft.com/office/drawing/2014/main" id="{42677C2B-FAB6-E589-ABC5-FC49000C4B92}"/>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2" name="矩形 81">
                  <a:extLst>
                    <a:ext uri="{FF2B5EF4-FFF2-40B4-BE49-F238E27FC236}">
                      <a16:creationId xmlns:a16="http://schemas.microsoft.com/office/drawing/2014/main" id="{EC63EAB9-A5B9-76C6-B6BD-B773E9DE37AD}"/>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3" name="矩形 82">
                  <a:extLst>
                    <a:ext uri="{FF2B5EF4-FFF2-40B4-BE49-F238E27FC236}">
                      <a16:creationId xmlns:a16="http://schemas.microsoft.com/office/drawing/2014/main" id="{9218F3BC-F5C6-C2D5-6173-57631FADA57E}"/>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79" name="直接连接符 78">
                <a:extLst>
                  <a:ext uri="{FF2B5EF4-FFF2-40B4-BE49-F238E27FC236}">
                    <a16:creationId xmlns:a16="http://schemas.microsoft.com/office/drawing/2014/main" id="{9A1E1507-AEF9-903F-5DEF-6F67A2A1742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67A2F058-06B3-6BEC-B5AD-D9B4EB8CF1CA}"/>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文本框 76">
              <a:extLst>
                <a:ext uri="{FF2B5EF4-FFF2-40B4-BE49-F238E27FC236}">
                  <a16:creationId xmlns:a16="http://schemas.microsoft.com/office/drawing/2014/main" id="{619675A4-CAFF-E515-2203-12886F8B7602}"/>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研究现状</a:t>
              </a:r>
            </a:p>
          </p:txBody>
        </p:sp>
      </p:grpSp>
      <p:grpSp>
        <p:nvGrpSpPr>
          <p:cNvPr id="15" name="组合 14">
            <a:extLst>
              <a:ext uri="{FF2B5EF4-FFF2-40B4-BE49-F238E27FC236}">
                <a16:creationId xmlns:a16="http://schemas.microsoft.com/office/drawing/2014/main" id="{BB61334E-680B-0156-A2B9-33330B30C398}"/>
              </a:ext>
            </a:extLst>
          </p:cNvPr>
          <p:cNvGrpSpPr/>
          <p:nvPr/>
        </p:nvGrpSpPr>
        <p:grpSpPr>
          <a:xfrm>
            <a:off x="330592" y="3408817"/>
            <a:ext cx="11429424" cy="2202465"/>
            <a:chOff x="245427" y="1296669"/>
            <a:chExt cx="11794808" cy="2094442"/>
          </a:xfrm>
        </p:grpSpPr>
        <p:cxnSp>
          <p:nvCxnSpPr>
            <p:cNvPr id="16" name="直接箭头连接符 15">
              <a:extLst>
                <a:ext uri="{FF2B5EF4-FFF2-40B4-BE49-F238E27FC236}">
                  <a16:creationId xmlns:a16="http://schemas.microsoft.com/office/drawing/2014/main" id="{4DA5B929-82D2-A780-6940-3A0BB9A9540A}"/>
                </a:ext>
              </a:extLst>
            </p:cNvPr>
            <p:cNvCxnSpPr>
              <a:cxnSpLocks/>
            </p:cNvCxnSpPr>
            <p:nvPr>
              <p:custDataLst>
                <p:tags r:id="rId1"/>
              </p:custDataLst>
            </p:nvPr>
          </p:nvCxnSpPr>
          <p:spPr>
            <a:xfrm flipV="1">
              <a:off x="559689" y="2030631"/>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文本">
              <a:extLst>
                <a:ext uri="{FF2B5EF4-FFF2-40B4-BE49-F238E27FC236}">
                  <a16:creationId xmlns:a16="http://schemas.microsoft.com/office/drawing/2014/main" id="{0D00977C-7757-7CA3-790B-1C45DBCA64DF}"/>
                </a:ext>
              </a:extLst>
            </p:cNvPr>
            <p:cNvSpPr/>
            <p:nvPr>
              <p:custDataLst>
                <p:tags r:id="rId2"/>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椭圆 17">
              <a:extLst>
                <a:ext uri="{FF2B5EF4-FFF2-40B4-BE49-F238E27FC236}">
                  <a16:creationId xmlns:a16="http://schemas.microsoft.com/office/drawing/2014/main" id="{67E7C26E-B522-FD97-782E-9B07833808B9}"/>
                </a:ext>
              </a:extLst>
            </p:cNvPr>
            <p:cNvSpPr/>
            <p:nvPr>
              <p:custDataLst>
                <p:tags r:id="rId3"/>
              </p:custDataLst>
            </p:nvPr>
          </p:nvSpPr>
          <p:spPr>
            <a:xfrm>
              <a:off x="1180465"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9" name="文本框 18">
              <a:extLst>
                <a:ext uri="{FF2B5EF4-FFF2-40B4-BE49-F238E27FC236}">
                  <a16:creationId xmlns:a16="http://schemas.microsoft.com/office/drawing/2014/main" id="{7EDD5598-B0AD-9915-3A80-28C494D05D5F}"/>
                </a:ext>
              </a:extLst>
            </p:cNvPr>
            <p:cNvSpPr txBox="1"/>
            <p:nvPr>
              <p:custDataLst>
                <p:tags r:id="rId4"/>
              </p:custDataLst>
            </p:nvPr>
          </p:nvSpPr>
          <p:spPr>
            <a:xfrm>
              <a:off x="1014729" y="217836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2023.03</a:t>
              </a:r>
            </a:p>
          </p:txBody>
        </p:sp>
        <p:sp>
          <p:nvSpPr>
            <p:cNvPr id="20" name="文本框 19">
              <a:extLst>
                <a:ext uri="{FF2B5EF4-FFF2-40B4-BE49-F238E27FC236}">
                  <a16:creationId xmlns:a16="http://schemas.microsoft.com/office/drawing/2014/main" id="{4005573B-39AD-6291-129B-DB26EF8FC548}"/>
                </a:ext>
              </a:extLst>
            </p:cNvPr>
            <p:cNvSpPr txBox="1"/>
            <p:nvPr>
              <p:custDataLst>
                <p:tags r:id="rId5"/>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DDP: Diffusion model for dense visual prediction</a:t>
              </a:r>
            </a:p>
          </p:txBody>
        </p:sp>
        <p:cxnSp>
          <p:nvCxnSpPr>
            <p:cNvPr id="21" name="直接箭头连接符 20">
              <a:extLst>
                <a:ext uri="{FF2B5EF4-FFF2-40B4-BE49-F238E27FC236}">
                  <a16:creationId xmlns:a16="http://schemas.microsoft.com/office/drawing/2014/main" id="{CCC66464-BB47-6795-8DDB-5F0811F550D7}"/>
                </a:ext>
              </a:extLst>
            </p:cNvPr>
            <p:cNvCxnSpPr>
              <a:cxnSpLocks/>
            </p:cNvCxnSpPr>
            <p:nvPr>
              <p:custDataLst>
                <p:tags r:id="rId6"/>
              </p:custDataLst>
            </p:nvPr>
          </p:nvCxnSpPr>
          <p:spPr>
            <a:xfrm flipV="1">
              <a:off x="1590929" y="2030631"/>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19F969A4-A852-2699-22AB-35165B0788CC}"/>
                </a:ext>
              </a:extLst>
            </p:cNvPr>
            <p:cNvSpPr/>
            <p:nvPr>
              <p:custDataLst>
                <p:tags r:id="rId7"/>
              </p:custDataLst>
            </p:nvPr>
          </p:nvSpPr>
          <p:spPr>
            <a:xfrm>
              <a:off x="281305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23" name="文本">
              <a:extLst>
                <a:ext uri="{FF2B5EF4-FFF2-40B4-BE49-F238E27FC236}">
                  <a16:creationId xmlns:a16="http://schemas.microsoft.com/office/drawing/2014/main" id="{74ABAA87-C1AB-5C49-D7E9-5BB60DA55676}"/>
                </a:ext>
              </a:extLst>
            </p:cNvPr>
            <p:cNvSpPr/>
            <p:nvPr>
              <p:custDataLst>
                <p:tags r:id="rId8"/>
              </p:custDataLst>
            </p:nvPr>
          </p:nvSpPr>
          <p:spPr>
            <a:xfrm>
              <a:off x="1883093" y="1375758"/>
              <a:ext cx="2214244" cy="455419"/>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将潜空间内扩散的概念</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引入潜空间</a:t>
              </a:r>
            </a:p>
          </p:txBody>
        </p:sp>
        <p:sp>
          <p:nvSpPr>
            <p:cNvPr id="24" name="文本框 23">
              <a:extLst>
                <a:ext uri="{FF2B5EF4-FFF2-40B4-BE49-F238E27FC236}">
                  <a16:creationId xmlns:a16="http://schemas.microsoft.com/office/drawing/2014/main" id="{4CAFEB0B-84E5-A105-5283-35F84E953AB4}"/>
                </a:ext>
              </a:extLst>
            </p:cNvPr>
            <p:cNvSpPr txBox="1"/>
            <p:nvPr>
              <p:custDataLst>
                <p:tags r:id="rId9"/>
              </p:custDataLst>
            </p:nvPr>
          </p:nvSpPr>
          <p:spPr>
            <a:xfrm>
              <a:off x="2663189" y="2217420"/>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2023.10</a:t>
              </a:r>
            </a:p>
          </p:txBody>
        </p:sp>
        <p:sp>
          <p:nvSpPr>
            <p:cNvPr id="25" name="文本框 24">
              <a:extLst>
                <a:ext uri="{FF2B5EF4-FFF2-40B4-BE49-F238E27FC236}">
                  <a16:creationId xmlns:a16="http://schemas.microsoft.com/office/drawing/2014/main" id="{CB73F20A-F085-A7AC-21A6-294FF22CD356}"/>
                </a:ext>
              </a:extLst>
            </p:cNvPr>
            <p:cNvSpPr txBox="1"/>
            <p:nvPr>
              <p:custDataLst>
                <p:tags r:id="rId10"/>
              </p:custDataLst>
            </p:nvPr>
          </p:nvSpPr>
          <p:spPr>
            <a:xfrm rot="10800000" flipV="1">
              <a:off x="2041014" y="2525175"/>
              <a:ext cx="1814143"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DiffusionDepth: Diffusion denoising approach for monocular depth estimation.</a:t>
              </a:r>
            </a:p>
          </p:txBody>
        </p:sp>
        <p:cxnSp>
          <p:nvCxnSpPr>
            <p:cNvPr id="26" name="直接箭头连接符 25">
              <a:extLst>
                <a:ext uri="{FF2B5EF4-FFF2-40B4-BE49-F238E27FC236}">
                  <a16:creationId xmlns:a16="http://schemas.microsoft.com/office/drawing/2014/main" id="{8A85780F-A460-F087-A040-1B859B5BFAC4}"/>
                </a:ext>
              </a:extLst>
            </p:cNvPr>
            <p:cNvCxnSpPr>
              <a:cxnSpLocks/>
            </p:cNvCxnSpPr>
            <p:nvPr>
              <p:custDataLst>
                <p:tags r:id="rId11"/>
              </p:custDataLst>
            </p:nvPr>
          </p:nvCxnSpPr>
          <p:spPr>
            <a:xfrm>
              <a:off x="3193034" y="2024281"/>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2235F5EE-0B9D-6F74-160D-0349729C027D}"/>
                </a:ext>
              </a:extLst>
            </p:cNvPr>
            <p:cNvSpPr/>
            <p:nvPr>
              <p:custDataLst>
                <p:tags r:id="rId12"/>
              </p:custDataLst>
            </p:nvPr>
          </p:nvSpPr>
          <p:spPr>
            <a:xfrm>
              <a:off x="461899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28" name="文本">
              <a:extLst>
                <a:ext uri="{FF2B5EF4-FFF2-40B4-BE49-F238E27FC236}">
                  <a16:creationId xmlns:a16="http://schemas.microsoft.com/office/drawing/2014/main" id="{E13A340D-040D-CD92-360C-A31B56D9B4F1}"/>
                </a:ext>
              </a:extLst>
            </p:cNvPr>
            <p:cNvSpPr/>
            <p:nvPr>
              <p:custDataLst>
                <p:tags r:id="rId13"/>
              </p:custDataLst>
            </p:nvPr>
          </p:nvSpPr>
          <p:spPr>
            <a:xfrm>
              <a:off x="3689032" y="1393003"/>
              <a:ext cx="2214244" cy="39286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微调</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Stable Diffusion</a:t>
              </a: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利用其强大的知识先验</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文本框 28">
              <a:extLst>
                <a:ext uri="{FF2B5EF4-FFF2-40B4-BE49-F238E27FC236}">
                  <a16:creationId xmlns:a16="http://schemas.microsoft.com/office/drawing/2014/main" id="{DB784DF6-0848-A9B7-7499-6EA1943FF992}"/>
                </a:ext>
              </a:extLst>
            </p:cNvPr>
            <p:cNvSpPr txBox="1"/>
            <p:nvPr>
              <p:custDataLst>
                <p:tags r:id="rId14"/>
              </p:custDataLst>
            </p:nvPr>
          </p:nvSpPr>
          <p:spPr>
            <a:xfrm>
              <a:off x="4445635" y="2225040"/>
              <a:ext cx="675640" cy="3778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2024.04</a:t>
              </a:r>
            </a:p>
          </p:txBody>
        </p:sp>
        <p:sp>
          <p:nvSpPr>
            <p:cNvPr id="30" name="文本框 29">
              <a:extLst>
                <a:ext uri="{FF2B5EF4-FFF2-40B4-BE49-F238E27FC236}">
                  <a16:creationId xmlns:a16="http://schemas.microsoft.com/office/drawing/2014/main" id="{778DE5DC-69AC-0195-A411-3434C776ED46}"/>
                </a:ext>
              </a:extLst>
            </p:cNvPr>
            <p:cNvSpPr txBox="1"/>
            <p:nvPr>
              <p:custDataLst>
                <p:tags r:id="rId15"/>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31" name="文本">
              <a:extLst>
                <a:ext uri="{FF2B5EF4-FFF2-40B4-BE49-F238E27FC236}">
                  <a16:creationId xmlns:a16="http://schemas.microsoft.com/office/drawing/2014/main" id="{85BC43B2-2EB7-0A8A-0893-8BFB07889BAB}"/>
                </a:ext>
              </a:extLst>
            </p:cNvPr>
            <p:cNvSpPr/>
            <p:nvPr>
              <p:custDataLst>
                <p:tags r:id="rId16"/>
              </p:custDataLst>
            </p:nvPr>
          </p:nvSpPr>
          <p:spPr>
            <a:xfrm>
              <a:off x="5569094" y="1382598"/>
              <a:ext cx="2214244" cy="38192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将多步推理过程改为单步</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使得推理速度大大减少</a:t>
              </a:r>
            </a:p>
          </p:txBody>
        </p:sp>
        <p:cxnSp>
          <p:nvCxnSpPr>
            <p:cNvPr id="32" name="直接箭头连接符 31">
              <a:extLst>
                <a:ext uri="{FF2B5EF4-FFF2-40B4-BE49-F238E27FC236}">
                  <a16:creationId xmlns:a16="http://schemas.microsoft.com/office/drawing/2014/main" id="{76F28C46-D340-64AD-9D20-182DCE1436B0}"/>
                </a:ext>
              </a:extLst>
            </p:cNvPr>
            <p:cNvCxnSpPr>
              <a:cxnSpLocks/>
              <a:stCxn id="27" idx="6"/>
              <a:endCxn id="33" idx="2"/>
            </p:cNvCxnSpPr>
            <p:nvPr>
              <p:custDataLst>
                <p:tags r:id="rId17"/>
              </p:custDataLst>
            </p:nvPr>
          </p:nvCxnSpPr>
          <p:spPr>
            <a:xfrm>
              <a:off x="4973320" y="2045018"/>
              <a:ext cx="1505838"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E99472C0-8E92-2674-E4A5-32A050ACF24E}"/>
                </a:ext>
              </a:extLst>
            </p:cNvPr>
            <p:cNvSpPr/>
            <p:nvPr>
              <p:custDataLst>
                <p:tags r:id="rId18"/>
              </p:custDataLst>
            </p:nvPr>
          </p:nvSpPr>
          <p:spPr>
            <a:xfrm>
              <a:off x="6479158"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34" name="文本框 33">
              <a:extLst>
                <a:ext uri="{FF2B5EF4-FFF2-40B4-BE49-F238E27FC236}">
                  <a16:creationId xmlns:a16="http://schemas.microsoft.com/office/drawing/2014/main" id="{AB80FFAE-B7ED-09A9-7017-0DCBF6C14B78}"/>
                </a:ext>
              </a:extLst>
            </p:cNvPr>
            <p:cNvSpPr txBox="1"/>
            <p:nvPr>
              <p:custDataLst>
                <p:tags r:id="rId19"/>
              </p:custDataLst>
            </p:nvPr>
          </p:nvSpPr>
          <p:spPr>
            <a:xfrm rot="10800000" flipV="1">
              <a:off x="5753615"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Fine-tuning image-conditional diffusion models is easier than you think</a:t>
              </a:r>
            </a:p>
          </p:txBody>
        </p:sp>
        <p:sp>
          <p:nvSpPr>
            <p:cNvPr id="35" name="文本框 34">
              <a:extLst>
                <a:ext uri="{FF2B5EF4-FFF2-40B4-BE49-F238E27FC236}">
                  <a16:creationId xmlns:a16="http://schemas.microsoft.com/office/drawing/2014/main" id="{37F162A6-C5CC-18BB-E855-D2C54DCB11BE}"/>
                </a:ext>
              </a:extLst>
            </p:cNvPr>
            <p:cNvSpPr txBox="1"/>
            <p:nvPr>
              <p:custDataLst>
                <p:tags r:id="rId20"/>
              </p:custDataLst>
            </p:nvPr>
          </p:nvSpPr>
          <p:spPr>
            <a:xfrm>
              <a:off x="6348983" y="217836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2024.07</a:t>
              </a:r>
            </a:p>
          </p:txBody>
        </p:sp>
        <p:cxnSp>
          <p:nvCxnSpPr>
            <p:cNvPr id="36" name="直接箭头连接符 35">
              <a:extLst>
                <a:ext uri="{FF2B5EF4-FFF2-40B4-BE49-F238E27FC236}">
                  <a16:creationId xmlns:a16="http://schemas.microsoft.com/office/drawing/2014/main" id="{FBC98B38-CDA1-1742-03A2-4228FD66A931}"/>
                </a:ext>
              </a:extLst>
            </p:cNvPr>
            <p:cNvCxnSpPr>
              <a:cxnSpLocks/>
              <a:stCxn id="33" idx="6"/>
              <a:endCxn id="37" idx="2"/>
            </p:cNvCxnSpPr>
            <p:nvPr>
              <p:custDataLst>
                <p:tags r:id="rId21"/>
              </p:custDataLst>
            </p:nvPr>
          </p:nvCxnSpPr>
          <p:spPr>
            <a:xfrm>
              <a:off x="6833488" y="2045018"/>
              <a:ext cx="1618362"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8A2C5C54-8E6E-5F2E-4B38-7C0CA3B97B8B}"/>
                </a:ext>
              </a:extLst>
            </p:cNvPr>
            <p:cNvSpPr/>
            <p:nvPr>
              <p:custDataLst>
                <p:tags r:id="rId22"/>
              </p:custDataLst>
            </p:nvPr>
          </p:nvSpPr>
          <p:spPr>
            <a:xfrm>
              <a:off x="8451850"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38" name="文本框 37">
              <a:extLst>
                <a:ext uri="{FF2B5EF4-FFF2-40B4-BE49-F238E27FC236}">
                  <a16:creationId xmlns:a16="http://schemas.microsoft.com/office/drawing/2014/main" id="{45A32B8D-82FB-30D2-9724-5CD27670557D}"/>
                </a:ext>
              </a:extLst>
            </p:cNvPr>
            <p:cNvSpPr txBox="1"/>
            <p:nvPr>
              <p:custDataLst>
                <p:tags r:id="rId23"/>
              </p:custDataLst>
            </p:nvPr>
          </p:nvSpPr>
          <p:spPr>
            <a:xfrm>
              <a:off x="8282304" y="217709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2024.10</a:t>
              </a:r>
            </a:p>
          </p:txBody>
        </p:sp>
        <p:sp>
          <p:nvSpPr>
            <p:cNvPr id="39" name="文本框 38">
              <a:extLst>
                <a:ext uri="{FF2B5EF4-FFF2-40B4-BE49-F238E27FC236}">
                  <a16:creationId xmlns:a16="http://schemas.microsoft.com/office/drawing/2014/main" id="{06B09DBF-8575-24BD-23C0-2257105AFDBF}"/>
                </a:ext>
              </a:extLst>
            </p:cNvPr>
            <p:cNvSpPr txBox="1"/>
            <p:nvPr>
              <p:custDataLst>
                <p:tags r:id="rId24"/>
              </p:custDataLst>
            </p:nvPr>
          </p:nvSpPr>
          <p:spPr>
            <a:xfrm rot="10800000" flipV="1">
              <a:off x="7233012" y="2511592"/>
              <a:ext cx="2535927" cy="868410"/>
            </a:xfrm>
            <a:prstGeom prst="rect">
              <a:avLst/>
            </a:prstGeom>
            <a:noFill/>
          </p:spPr>
          <p:txBody>
            <a:bodyPr wrap="square">
              <a:noAutofit/>
            </a:bodyPr>
            <a:lstStyle/>
            <a:p>
              <a:pPr algn="ctr"/>
              <a:r>
                <a:rPr lang="en-US" altLang="zh-CN" sz="1067" b="1" dirty="0" err="1">
                  <a:latin typeface="Times New Roman" panose="02020603050405020304" pitchFamily="18" charset="0"/>
                  <a:cs typeface="Times New Roman" panose="02020603050405020304" pitchFamily="18" charset="0"/>
                </a:rPr>
                <a:t>Geowizard</a:t>
              </a:r>
              <a:r>
                <a:rPr lang="en-US" altLang="zh-CN" sz="1067" b="1" dirty="0">
                  <a:latin typeface="Times New Roman" panose="02020603050405020304" pitchFamily="18" charset="0"/>
                  <a:cs typeface="Times New Roman" panose="02020603050405020304" pitchFamily="18" charset="0"/>
                </a:rPr>
                <a:t>: Unleashing the diffusion priors for 3d geometry estimation </a:t>
              </a:r>
            </a:p>
            <a:p>
              <a:pPr algn="ctr"/>
              <a:r>
                <a:rPr lang="en-US" altLang="zh-CN" sz="1067" b="1" dirty="0">
                  <a:latin typeface="Times New Roman" panose="02020603050405020304" pitchFamily="18" charset="0"/>
                  <a:cs typeface="Times New Roman" panose="02020603050405020304" pitchFamily="18" charset="0"/>
                </a:rPr>
                <a:t>from a single image</a:t>
              </a:r>
            </a:p>
          </p:txBody>
        </p:sp>
        <p:sp>
          <p:nvSpPr>
            <p:cNvPr id="40" name="文本">
              <a:extLst>
                <a:ext uri="{FF2B5EF4-FFF2-40B4-BE49-F238E27FC236}">
                  <a16:creationId xmlns:a16="http://schemas.microsoft.com/office/drawing/2014/main" id="{FC2E6AF0-DCB1-46C9-AE2A-6DBDD3684CE9}"/>
                </a:ext>
              </a:extLst>
            </p:cNvPr>
            <p:cNvSpPr/>
            <p:nvPr>
              <p:custDataLst>
                <p:tags r:id="rId25"/>
              </p:custDataLst>
            </p:nvPr>
          </p:nvSpPr>
          <p:spPr>
            <a:xfrm>
              <a:off x="7513002" y="1370923"/>
              <a:ext cx="2214244" cy="404006"/>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提出了深度</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法向量的</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联合训练方式</a:t>
              </a:r>
            </a:p>
          </p:txBody>
        </p:sp>
        <p:sp>
          <p:nvSpPr>
            <p:cNvPr id="41" name="椭圆 40">
              <a:extLst>
                <a:ext uri="{FF2B5EF4-FFF2-40B4-BE49-F238E27FC236}">
                  <a16:creationId xmlns:a16="http://schemas.microsoft.com/office/drawing/2014/main" id="{6C145317-112C-8398-FD4D-BDBED007F707}"/>
                </a:ext>
              </a:extLst>
            </p:cNvPr>
            <p:cNvSpPr/>
            <p:nvPr>
              <p:custDataLst>
                <p:tags r:id="rId26"/>
              </p:custDataLst>
            </p:nvPr>
          </p:nvSpPr>
          <p:spPr>
            <a:xfrm>
              <a:off x="10470187"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4" name="直接箭头连接符 3">
              <a:extLst>
                <a:ext uri="{FF2B5EF4-FFF2-40B4-BE49-F238E27FC236}">
                  <a16:creationId xmlns:a16="http://schemas.microsoft.com/office/drawing/2014/main" id="{2E4FB1B7-3AC5-346E-D014-8B6061CDD309}"/>
                </a:ext>
              </a:extLst>
            </p:cNvPr>
            <p:cNvCxnSpPr>
              <a:cxnSpLocks/>
              <a:stCxn id="37" idx="6"/>
              <a:endCxn id="41" idx="2"/>
            </p:cNvCxnSpPr>
            <p:nvPr>
              <p:custDataLst>
                <p:tags r:id="rId27"/>
              </p:custDataLst>
            </p:nvPr>
          </p:nvCxnSpPr>
          <p:spPr>
            <a:xfrm>
              <a:off x="8806180" y="2045018"/>
              <a:ext cx="1664007"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B9B0F39-F417-9D36-D7D8-D2CBC8773B8E}"/>
                </a:ext>
              </a:extLst>
            </p:cNvPr>
            <p:cNvSpPr txBox="1"/>
            <p:nvPr>
              <p:custDataLst>
                <p:tags r:id="rId28"/>
              </p:custDataLst>
            </p:nvPr>
          </p:nvSpPr>
          <p:spPr>
            <a:xfrm>
              <a:off x="10319056" y="2185349"/>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2025.01</a:t>
              </a:r>
            </a:p>
          </p:txBody>
        </p:sp>
        <p:sp>
          <p:nvSpPr>
            <p:cNvPr id="6" name="文本框 5">
              <a:extLst>
                <a:ext uri="{FF2B5EF4-FFF2-40B4-BE49-F238E27FC236}">
                  <a16:creationId xmlns:a16="http://schemas.microsoft.com/office/drawing/2014/main" id="{C68C058F-B262-5CA4-050B-E0AE9632919A}"/>
                </a:ext>
              </a:extLst>
            </p:cNvPr>
            <p:cNvSpPr txBox="1"/>
            <p:nvPr>
              <p:custDataLst>
                <p:tags r:id="rId29"/>
              </p:custDataLst>
            </p:nvPr>
          </p:nvSpPr>
          <p:spPr>
            <a:xfrm rot="10800000" flipV="1">
              <a:off x="9576543"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7" name="圆角矩形 40">
              <a:extLst>
                <a:ext uri="{FF2B5EF4-FFF2-40B4-BE49-F238E27FC236}">
                  <a16:creationId xmlns:a16="http://schemas.microsoft.com/office/drawing/2014/main" id="{4679353F-4EF4-2FDE-8857-41BCA38B59D4}"/>
                </a:ext>
              </a:extLst>
            </p:cNvPr>
            <p:cNvSpPr/>
            <p:nvPr>
              <p:custDataLst>
                <p:tags r:id="rId30"/>
              </p:custDataLst>
            </p:nvPr>
          </p:nvSpPr>
          <p:spPr>
            <a:xfrm>
              <a:off x="254635" y="1296669"/>
              <a:ext cx="11785600" cy="2094442"/>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8" name="文本">
              <a:extLst>
                <a:ext uri="{FF2B5EF4-FFF2-40B4-BE49-F238E27FC236}">
                  <a16:creationId xmlns:a16="http://schemas.microsoft.com/office/drawing/2014/main" id="{16517B57-4E65-88DA-0AC8-D1A494E3C7D3}"/>
                </a:ext>
              </a:extLst>
            </p:cNvPr>
            <p:cNvSpPr/>
            <p:nvPr>
              <p:custDataLst>
                <p:tags r:id="rId31"/>
              </p:custDataLst>
            </p:nvPr>
          </p:nvSpPr>
          <p:spPr>
            <a:xfrm>
              <a:off x="245427" y="1370461"/>
              <a:ext cx="2214244" cy="441062"/>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首次将扩散模型</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引入深度估计</a:t>
              </a:r>
            </a:p>
          </p:txBody>
        </p:sp>
        <p:sp>
          <p:nvSpPr>
            <p:cNvPr id="9" name="文本">
              <a:extLst>
                <a:ext uri="{FF2B5EF4-FFF2-40B4-BE49-F238E27FC236}">
                  <a16:creationId xmlns:a16="http://schemas.microsoft.com/office/drawing/2014/main" id="{F8EAE7D3-6074-DD80-55C7-944E8E1DF276}"/>
                </a:ext>
              </a:extLst>
            </p:cNvPr>
            <p:cNvSpPr/>
            <p:nvPr>
              <p:custDataLst>
                <p:tags r:id="rId32"/>
              </p:custDataLst>
            </p:nvPr>
          </p:nvSpPr>
          <p:spPr>
            <a:xfrm>
              <a:off x="9540227" y="1367402"/>
              <a:ext cx="2214244" cy="411046"/>
            </a:xfrm>
            <a:prstGeom prst="rect">
              <a:avLst/>
            </a:prstGeom>
            <a:noFill/>
          </p:spPr>
          <p:txBody>
            <a:bodyPr wrap="none" lIns="90000" tIns="46800" rIns="90000" bIns="46800" rtlCol="0">
              <a:noAutofit/>
            </a:bodyPr>
            <a:lstStyle/>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提出一种两阶段的训练方式</a:t>
              </a:r>
              <a:endParaRPr lang="en-US" altLang="zh-CN" sz="11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旨在消除由于单步推理带来的</a:t>
              </a:r>
              <a:endParaRPr lang="en-US" altLang="zh-CN" sz="11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细节消失问题</a:t>
              </a:r>
            </a:p>
          </p:txBody>
        </p:sp>
      </p:grpSp>
      <p:cxnSp>
        <p:nvCxnSpPr>
          <p:cNvPr id="92" name="连接符: 曲线 91">
            <a:extLst>
              <a:ext uri="{FF2B5EF4-FFF2-40B4-BE49-F238E27FC236}">
                <a16:creationId xmlns:a16="http://schemas.microsoft.com/office/drawing/2014/main" id="{9EDBAC01-9A58-B663-819D-A510E99CF3A7}"/>
              </a:ext>
            </a:extLst>
          </p:cNvPr>
          <p:cNvCxnSpPr>
            <a:cxnSpLocks/>
            <a:stCxn id="68" idx="6"/>
          </p:cNvCxnSpPr>
          <p:nvPr/>
        </p:nvCxnSpPr>
        <p:spPr>
          <a:xfrm>
            <a:off x="10408755" y="1832459"/>
            <a:ext cx="1107047" cy="1542351"/>
          </a:xfrm>
          <a:prstGeom prst="curvedConnector2">
            <a:avLst/>
          </a:prstGeom>
          <a:ln w="38100">
            <a:solidFill>
              <a:srgbClr val="17375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801278"/>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7D004-D897-9CFA-1E1B-B08E61547B8C}"/>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DAABD1AB-B53B-CD00-1495-6F4D3384F468}"/>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037E9F38-D95D-FF69-EE36-AF852D5128C5}"/>
              </a:ext>
            </a:extLst>
          </p:cNvPr>
          <p:cNvSpPr>
            <a:spLocks noGrp="1"/>
          </p:cNvSpPr>
          <p:nvPr>
            <p:ph type="sldNum" sz="quarter" idx="12"/>
          </p:nvPr>
        </p:nvSpPr>
        <p:spPr/>
        <p:txBody>
          <a:bodyPr/>
          <a:lstStyle/>
          <a:p>
            <a:fld id="{0C913308-F349-4B6D-A68A-DD1791B4A57B}" type="slidenum">
              <a:rPr lang="zh-CN" altLang="en-US" smtClean="0"/>
              <a:t>5</a:t>
            </a:fld>
            <a:endParaRPr lang="zh-CN" altLang="en-US"/>
          </a:p>
        </p:txBody>
      </p:sp>
      <p:grpSp>
        <p:nvGrpSpPr>
          <p:cNvPr id="75" name="组合 74">
            <a:extLst>
              <a:ext uri="{FF2B5EF4-FFF2-40B4-BE49-F238E27FC236}">
                <a16:creationId xmlns:a16="http://schemas.microsoft.com/office/drawing/2014/main" id="{16A827DB-173A-7EC6-7EFB-A2E67CE26E9C}"/>
              </a:ext>
            </a:extLst>
          </p:cNvPr>
          <p:cNvGrpSpPr/>
          <p:nvPr/>
        </p:nvGrpSpPr>
        <p:grpSpPr>
          <a:xfrm>
            <a:off x="-63871" y="0"/>
            <a:ext cx="2688299" cy="816704"/>
            <a:chOff x="-47903" y="0"/>
            <a:chExt cx="2016224" cy="612528"/>
          </a:xfrm>
        </p:grpSpPr>
        <p:grpSp>
          <p:nvGrpSpPr>
            <p:cNvPr id="76" name="组合 75">
              <a:extLst>
                <a:ext uri="{FF2B5EF4-FFF2-40B4-BE49-F238E27FC236}">
                  <a16:creationId xmlns:a16="http://schemas.microsoft.com/office/drawing/2014/main" id="{DC253404-EB74-805D-FF98-ACD64D66BEFA}"/>
                </a:ext>
              </a:extLst>
            </p:cNvPr>
            <p:cNvGrpSpPr/>
            <p:nvPr/>
          </p:nvGrpSpPr>
          <p:grpSpPr>
            <a:xfrm rot="16200000" flipV="1">
              <a:off x="629840" y="-629840"/>
              <a:ext cx="612528" cy="1872208"/>
              <a:chOff x="604102" y="1347614"/>
              <a:chExt cx="1075775" cy="2149930"/>
            </a:xfrm>
          </p:grpSpPr>
          <p:grpSp>
            <p:nvGrpSpPr>
              <p:cNvPr id="78" name="组合 77">
                <a:extLst>
                  <a:ext uri="{FF2B5EF4-FFF2-40B4-BE49-F238E27FC236}">
                    <a16:creationId xmlns:a16="http://schemas.microsoft.com/office/drawing/2014/main" id="{077B88A7-E9A9-E477-DA93-D880FE14DE8D}"/>
                  </a:ext>
                </a:extLst>
              </p:cNvPr>
              <p:cNvGrpSpPr/>
              <p:nvPr/>
            </p:nvGrpSpPr>
            <p:grpSpPr>
              <a:xfrm>
                <a:off x="755576" y="1347614"/>
                <a:ext cx="806989" cy="2149930"/>
                <a:chOff x="1477543" y="637844"/>
                <a:chExt cx="6486890" cy="3157021"/>
              </a:xfrm>
            </p:grpSpPr>
            <p:sp>
              <p:nvSpPr>
                <p:cNvPr id="81" name="矩形 80">
                  <a:extLst>
                    <a:ext uri="{FF2B5EF4-FFF2-40B4-BE49-F238E27FC236}">
                      <a16:creationId xmlns:a16="http://schemas.microsoft.com/office/drawing/2014/main" id="{D3918D26-0046-708B-DDDC-E35E287C448C}"/>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2" name="矩形 81">
                  <a:extLst>
                    <a:ext uri="{FF2B5EF4-FFF2-40B4-BE49-F238E27FC236}">
                      <a16:creationId xmlns:a16="http://schemas.microsoft.com/office/drawing/2014/main" id="{8C22B338-40B2-54E2-FB1C-663F0957AE70}"/>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3" name="矩形 82">
                  <a:extLst>
                    <a:ext uri="{FF2B5EF4-FFF2-40B4-BE49-F238E27FC236}">
                      <a16:creationId xmlns:a16="http://schemas.microsoft.com/office/drawing/2014/main" id="{46FD34DC-4E61-A81B-D3A6-8EE5D5FB91BE}"/>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79" name="直接连接符 78">
                <a:extLst>
                  <a:ext uri="{FF2B5EF4-FFF2-40B4-BE49-F238E27FC236}">
                    <a16:creationId xmlns:a16="http://schemas.microsoft.com/office/drawing/2014/main" id="{A0FB7705-75E4-1C4B-BB65-60BC033FE480}"/>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6897B2D-0FB5-179C-F498-7A1DA3838368}"/>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文本框 76">
              <a:extLst>
                <a:ext uri="{FF2B5EF4-FFF2-40B4-BE49-F238E27FC236}">
                  <a16:creationId xmlns:a16="http://schemas.microsoft.com/office/drawing/2014/main" id="{C3D3647D-5FAE-6AA6-0212-11E4172E8A8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研究现状</a:t>
              </a:r>
            </a:p>
          </p:txBody>
        </p:sp>
      </p:grpSp>
      <p:sp>
        <p:nvSpPr>
          <p:cNvPr id="10" name="矩形 9">
            <a:extLst>
              <a:ext uri="{FF2B5EF4-FFF2-40B4-BE49-F238E27FC236}">
                <a16:creationId xmlns:a16="http://schemas.microsoft.com/office/drawing/2014/main" id="{0A5ADA52-6B48-898E-0BDA-B9429B1CD463}"/>
              </a:ext>
            </a:extLst>
          </p:cNvPr>
          <p:cNvSpPr/>
          <p:nvPr/>
        </p:nvSpPr>
        <p:spPr>
          <a:xfrm>
            <a:off x="196053" y="3260920"/>
            <a:ext cx="575025" cy="1440224"/>
          </a:xfrm>
          <a:prstGeom prst="rect">
            <a:avLst/>
          </a:prstGeom>
          <a:solidFill>
            <a:schemeClr val="bg1"/>
          </a:solidFill>
          <a:ln w="76200">
            <a:solidFill>
              <a:srgbClr val="E6E9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现有</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问</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题</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endParaRPr lang="en-US" altLang="zh-CN" sz="3200" b="1" dirty="0">
              <a:solidFill>
                <a:schemeClr val="accent1">
                  <a:lumMod val="75000"/>
                </a:schemeClr>
              </a:solidFill>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2E6D4484-D922-D9EE-A48C-9675523F5C5E}"/>
              </a:ext>
            </a:extLst>
          </p:cNvPr>
          <p:cNvSpPr txBox="1"/>
          <p:nvPr/>
        </p:nvSpPr>
        <p:spPr>
          <a:xfrm>
            <a:off x="857433" y="3380030"/>
            <a:ext cx="5160571" cy="1489132"/>
          </a:xfrm>
          <a:prstGeom prst="rect">
            <a:avLst/>
          </a:prstGeom>
          <a:noFill/>
        </p:spPr>
        <p:txBody>
          <a:bodyPr wrap="square" rtlCol="0" anchor="t">
            <a:noAutofit/>
          </a:bodyPr>
          <a:lstStyle/>
          <a:p>
            <a:pPr marL="304804" indent="-304804">
              <a:buAutoNum type="arabicPeriod"/>
            </a:pPr>
            <a:r>
              <a:rPr lang="zh-CN" altLang="en-US" sz="1467" b="1" dirty="0">
                <a:latin typeface="苹方-简" panose="020B0400000000000000" pitchFamily="34" charset="-122"/>
                <a:ea typeface="苹方-简" panose="020B0400000000000000" pitchFamily="34" charset="-122"/>
                <a:sym typeface="+mn-ea"/>
              </a:rPr>
              <a:t>由于扩散模型的本质是通过逐步的去噪，来实现深度图的生成。但多步推理过程带来的就是推理时长过长</a:t>
            </a:r>
            <a:r>
              <a:rPr lang="en-US" altLang="zh-CN" sz="1467" b="1" dirty="0">
                <a:latin typeface="苹方-简" panose="020B0400000000000000" pitchFamily="34" charset="-122"/>
                <a:ea typeface="苹方-简" panose="020B0400000000000000" pitchFamily="34" charset="-122"/>
                <a:sym typeface="+mn-ea"/>
              </a:rPr>
              <a:t>.</a:t>
            </a:r>
          </a:p>
          <a:p>
            <a:pPr marL="304804" indent="-304804">
              <a:buAutoNum type="arabicPeriod"/>
            </a:pPr>
            <a:endParaRPr lang="en-US" altLang="zh-CN" sz="1467" b="1" dirty="0">
              <a:latin typeface="苹方-简" panose="020B0400000000000000" pitchFamily="34" charset="-122"/>
              <a:ea typeface="苹方-简" panose="020B0400000000000000" pitchFamily="34" charset="-122"/>
              <a:sym typeface="+mn-ea"/>
            </a:endParaRPr>
          </a:p>
          <a:p>
            <a:pPr marL="304804" indent="-304804">
              <a:buAutoNum type="arabicPeriod"/>
            </a:pPr>
            <a:r>
              <a:rPr lang="zh-CN" altLang="en-US" sz="1467" b="1" dirty="0">
                <a:latin typeface="苹方-简" panose="020B0400000000000000" pitchFamily="34" charset="-122"/>
                <a:ea typeface="苹方-简" panose="020B0400000000000000" pitchFamily="34" charset="-122"/>
                <a:sym typeface="+mn-ea"/>
              </a:rPr>
              <a:t>现有的单步推理方法虽然使得推理速度加快了</a:t>
            </a:r>
            <a:r>
              <a:rPr lang="en-US" altLang="zh-CN" sz="1467" b="1" dirty="0">
                <a:latin typeface="苹方-简" panose="020B0400000000000000" pitchFamily="34" charset="-122"/>
                <a:ea typeface="苹方-简" panose="020B0400000000000000" pitchFamily="34" charset="-122"/>
                <a:sym typeface="+mn-ea"/>
              </a:rPr>
              <a:t>200</a:t>
            </a:r>
            <a:r>
              <a:rPr lang="zh-CN" altLang="en-US" sz="1467" b="1" dirty="0">
                <a:latin typeface="苹方-简" panose="020B0400000000000000" pitchFamily="34" charset="-122"/>
                <a:ea typeface="苹方-简" panose="020B0400000000000000" pitchFamily="34" charset="-122"/>
                <a:sym typeface="+mn-ea"/>
              </a:rPr>
              <a:t>倍</a:t>
            </a:r>
            <a:r>
              <a:rPr lang="en-US" altLang="zh-CN" sz="1467" b="1" dirty="0">
                <a:latin typeface="苹方-简" panose="020B0400000000000000" pitchFamily="34" charset="-122"/>
                <a:ea typeface="苹方-简" panose="020B0400000000000000" pitchFamily="34" charset="-122"/>
                <a:sym typeface="+mn-ea"/>
              </a:rPr>
              <a:t>(24s--&gt;120ms)</a:t>
            </a:r>
            <a:r>
              <a:rPr lang="zh-CN" altLang="en-US" sz="1467" b="1" dirty="0">
                <a:latin typeface="苹方-简" panose="020B0400000000000000" pitchFamily="34" charset="-122"/>
                <a:ea typeface="苹方-简" panose="020B0400000000000000" pitchFamily="34" charset="-122"/>
                <a:sym typeface="+mn-ea"/>
              </a:rPr>
              <a:t>，但由于缺少逐步细化的过程，使得推理结果在细节边缘细节方面比较模糊，如右图</a:t>
            </a:r>
            <a:r>
              <a:rPr lang="en-US" altLang="zh-CN" sz="1467" b="1" dirty="0">
                <a:latin typeface="苹方-简" panose="020B0400000000000000" pitchFamily="34" charset="-122"/>
                <a:ea typeface="苹方-简" panose="020B0400000000000000" pitchFamily="34" charset="-122"/>
                <a:sym typeface="+mn-ea"/>
              </a:rPr>
              <a:t>.</a:t>
            </a:r>
            <a:endParaRPr lang="zh-CN" altLang="en-US" sz="1467" b="1" dirty="0">
              <a:latin typeface="苹方-简" panose="020B0400000000000000" pitchFamily="34" charset="-122"/>
              <a:ea typeface="苹方-简" panose="020B0400000000000000" pitchFamily="34" charset="-122"/>
              <a:sym typeface="+mn-ea"/>
            </a:endParaRPr>
          </a:p>
        </p:txBody>
      </p:sp>
      <p:pic>
        <p:nvPicPr>
          <p:cNvPr id="12" name="图片 11">
            <a:extLst>
              <a:ext uri="{FF2B5EF4-FFF2-40B4-BE49-F238E27FC236}">
                <a16:creationId xmlns:a16="http://schemas.microsoft.com/office/drawing/2014/main" id="{A196B8B9-808D-4982-DCED-A3D0FFB50E8C}"/>
              </a:ext>
            </a:extLst>
          </p:cNvPr>
          <p:cNvPicPr>
            <a:picLocks noChangeAspect="1"/>
          </p:cNvPicPr>
          <p:nvPr/>
        </p:nvPicPr>
        <p:blipFill>
          <a:blip r:embed="rId66" cstate="print">
            <a:extLst>
              <a:ext uri="{28A0092B-C50C-407E-A947-70E740481C1C}">
                <a14:useLocalDpi xmlns:a14="http://schemas.microsoft.com/office/drawing/2010/main" val="0"/>
              </a:ext>
            </a:extLst>
          </a:blip>
          <a:srcRect/>
          <a:stretch/>
        </p:blipFill>
        <p:spPr>
          <a:xfrm>
            <a:off x="6036869" y="2645634"/>
            <a:ext cx="5845707" cy="4382735"/>
          </a:xfrm>
          <a:prstGeom prst="rect">
            <a:avLst/>
          </a:prstGeom>
        </p:spPr>
      </p:pic>
      <p:grpSp>
        <p:nvGrpSpPr>
          <p:cNvPr id="73" name="组合 72">
            <a:extLst>
              <a:ext uri="{FF2B5EF4-FFF2-40B4-BE49-F238E27FC236}">
                <a16:creationId xmlns:a16="http://schemas.microsoft.com/office/drawing/2014/main" id="{76172C4B-862B-D38E-0455-9016FCD73A8E}"/>
              </a:ext>
            </a:extLst>
          </p:cNvPr>
          <p:cNvGrpSpPr/>
          <p:nvPr/>
        </p:nvGrpSpPr>
        <p:grpSpPr>
          <a:xfrm>
            <a:off x="330592" y="-2811529"/>
            <a:ext cx="11429424" cy="2049044"/>
            <a:chOff x="245427" y="1296670"/>
            <a:chExt cx="11794808" cy="2114550"/>
          </a:xfrm>
        </p:grpSpPr>
        <p:cxnSp>
          <p:nvCxnSpPr>
            <p:cNvPr id="74" name="直接箭头连接符 73">
              <a:extLst>
                <a:ext uri="{FF2B5EF4-FFF2-40B4-BE49-F238E27FC236}">
                  <a16:creationId xmlns:a16="http://schemas.microsoft.com/office/drawing/2014/main" id="{F10BC365-58C9-17EE-FA5C-9FECE7C1F6D6}"/>
                </a:ext>
              </a:extLst>
            </p:cNvPr>
            <p:cNvCxnSpPr>
              <a:cxnSpLocks/>
            </p:cNvCxnSpPr>
            <p:nvPr>
              <p:custDataLst>
                <p:tags r:id="rId33"/>
              </p:custDataLst>
            </p:nvPr>
          </p:nvCxnSpPr>
          <p:spPr>
            <a:xfrm flipV="1">
              <a:off x="559689" y="2030631"/>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4" name="文本">
              <a:extLst>
                <a:ext uri="{FF2B5EF4-FFF2-40B4-BE49-F238E27FC236}">
                  <a16:creationId xmlns:a16="http://schemas.microsoft.com/office/drawing/2014/main" id="{4868C9D6-23E1-338C-A691-0EDE57630D1C}"/>
                </a:ext>
              </a:extLst>
            </p:cNvPr>
            <p:cNvSpPr/>
            <p:nvPr>
              <p:custDataLst>
                <p:tags r:id="rId34"/>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椭圆 84">
              <a:extLst>
                <a:ext uri="{FF2B5EF4-FFF2-40B4-BE49-F238E27FC236}">
                  <a16:creationId xmlns:a16="http://schemas.microsoft.com/office/drawing/2014/main" id="{87F0F00A-BFA4-CE12-61A2-0C6A97461DFF}"/>
                </a:ext>
              </a:extLst>
            </p:cNvPr>
            <p:cNvSpPr/>
            <p:nvPr>
              <p:custDataLst>
                <p:tags r:id="rId35"/>
              </p:custDataLst>
            </p:nvPr>
          </p:nvSpPr>
          <p:spPr>
            <a:xfrm>
              <a:off x="1180465"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86" name="文本框 85">
              <a:extLst>
                <a:ext uri="{FF2B5EF4-FFF2-40B4-BE49-F238E27FC236}">
                  <a16:creationId xmlns:a16="http://schemas.microsoft.com/office/drawing/2014/main" id="{08016A0A-C590-F788-3BE1-AA0C9231B5C3}"/>
                </a:ext>
              </a:extLst>
            </p:cNvPr>
            <p:cNvSpPr txBox="1"/>
            <p:nvPr>
              <p:custDataLst>
                <p:tags r:id="rId36"/>
              </p:custDataLst>
            </p:nvPr>
          </p:nvSpPr>
          <p:spPr>
            <a:xfrm>
              <a:off x="1014729"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2014</a:t>
              </a:r>
            </a:p>
          </p:txBody>
        </p:sp>
        <p:sp>
          <p:nvSpPr>
            <p:cNvPr id="87" name="文本框 86">
              <a:extLst>
                <a:ext uri="{FF2B5EF4-FFF2-40B4-BE49-F238E27FC236}">
                  <a16:creationId xmlns:a16="http://schemas.microsoft.com/office/drawing/2014/main" id="{FDE2C0D6-7F01-F970-7631-294DE0B95D53}"/>
                </a:ext>
              </a:extLst>
            </p:cNvPr>
            <p:cNvSpPr txBox="1"/>
            <p:nvPr>
              <p:custDataLst>
                <p:tags r:id="rId37"/>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Depth Map Prediction from a Single Image using a Multi-Scale Deep Network</a:t>
              </a:r>
            </a:p>
          </p:txBody>
        </p:sp>
        <p:cxnSp>
          <p:nvCxnSpPr>
            <p:cNvPr id="88" name="直接箭头连接符 87">
              <a:extLst>
                <a:ext uri="{FF2B5EF4-FFF2-40B4-BE49-F238E27FC236}">
                  <a16:creationId xmlns:a16="http://schemas.microsoft.com/office/drawing/2014/main" id="{3DB183D2-CE59-B72C-D324-D292E20E5FFC}"/>
                </a:ext>
              </a:extLst>
            </p:cNvPr>
            <p:cNvCxnSpPr>
              <a:cxnSpLocks/>
            </p:cNvCxnSpPr>
            <p:nvPr>
              <p:custDataLst>
                <p:tags r:id="rId38"/>
              </p:custDataLst>
            </p:nvPr>
          </p:nvCxnSpPr>
          <p:spPr>
            <a:xfrm flipV="1">
              <a:off x="1590929" y="2030631"/>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id="{2932921F-CE6E-290A-B513-8970A2DE22B8}"/>
                </a:ext>
              </a:extLst>
            </p:cNvPr>
            <p:cNvSpPr/>
            <p:nvPr>
              <p:custDataLst>
                <p:tags r:id="rId39"/>
              </p:custDataLst>
            </p:nvPr>
          </p:nvSpPr>
          <p:spPr>
            <a:xfrm>
              <a:off x="281305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90" name="文本">
              <a:extLst>
                <a:ext uri="{FF2B5EF4-FFF2-40B4-BE49-F238E27FC236}">
                  <a16:creationId xmlns:a16="http://schemas.microsoft.com/office/drawing/2014/main" id="{3D5962B9-017B-1F6C-2084-6902A2F8A516}"/>
                </a:ext>
              </a:extLst>
            </p:cNvPr>
            <p:cNvSpPr/>
            <p:nvPr>
              <p:custDataLst>
                <p:tags r:id="rId40"/>
              </p:custDataLst>
            </p:nvPr>
          </p:nvSpPr>
          <p:spPr>
            <a:xfrm>
              <a:off x="1883093"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左右视差一致性损失</a:t>
              </a:r>
            </a:p>
          </p:txBody>
        </p:sp>
        <p:sp>
          <p:nvSpPr>
            <p:cNvPr id="91" name="文本框 90">
              <a:extLst>
                <a:ext uri="{FF2B5EF4-FFF2-40B4-BE49-F238E27FC236}">
                  <a16:creationId xmlns:a16="http://schemas.microsoft.com/office/drawing/2014/main" id="{922245A1-20EB-6E0C-47D2-11D77FA6E04F}"/>
                </a:ext>
              </a:extLst>
            </p:cNvPr>
            <p:cNvSpPr txBox="1"/>
            <p:nvPr>
              <p:custDataLst>
                <p:tags r:id="rId41"/>
              </p:custDataLst>
            </p:nvPr>
          </p:nvSpPr>
          <p:spPr>
            <a:xfrm>
              <a:off x="2663189" y="2217420"/>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2017</a:t>
              </a:r>
            </a:p>
          </p:txBody>
        </p:sp>
        <p:sp>
          <p:nvSpPr>
            <p:cNvPr id="92" name="文本框 91">
              <a:extLst>
                <a:ext uri="{FF2B5EF4-FFF2-40B4-BE49-F238E27FC236}">
                  <a16:creationId xmlns:a16="http://schemas.microsoft.com/office/drawing/2014/main" id="{B51F6050-963D-F8CE-41E9-24B8FC7ADF3C}"/>
                </a:ext>
              </a:extLst>
            </p:cNvPr>
            <p:cNvSpPr txBox="1"/>
            <p:nvPr>
              <p:custDataLst>
                <p:tags r:id="rId42"/>
              </p:custDataLst>
            </p:nvPr>
          </p:nvSpPr>
          <p:spPr>
            <a:xfrm rot="10800000" flipV="1">
              <a:off x="2147139" y="2525175"/>
              <a:ext cx="1601895"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Unsupervised Monocular Depth Estimation with Left-Right Consistency</a:t>
              </a:r>
            </a:p>
          </p:txBody>
        </p:sp>
        <p:cxnSp>
          <p:nvCxnSpPr>
            <p:cNvPr id="93" name="直接箭头连接符 92">
              <a:extLst>
                <a:ext uri="{FF2B5EF4-FFF2-40B4-BE49-F238E27FC236}">
                  <a16:creationId xmlns:a16="http://schemas.microsoft.com/office/drawing/2014/main" id="{F4A43203-2E82-AEE0-4C68-2CECA6E2EA08}"/>
                </a:ext>
              </a:extLst>
            </p:cNvPr>
            <p:cNvCxnSpPr>
              <a:cxnSpLocks/>
            </p:cNvCxnSpPr>
            <p:nvPr>
              <p:custDataLst>
                <p:tags r:id="rId43"/>
              </p:custDataLst>
            </p:nvPr>
          </p:nvCxnSpPr>
          <p:spPr>
            <a:xfrm>
              <a:off x="3193034" y="2024281"/>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4" name="椭圆 93">
              <a:extLst>
                <a:ext uri="{FF2B5EF4-FFF2-40B4-BE49-F238E27FC236}">
                  <a16:creationId xmlns:a16="http://schemas.microsoft.com/office/drawing/2014/main" id="{6ABBF8F8-BD31-817D-2E49-0B297F153594}"/>
                </a:ext>
              </a:extLst>
            </p:cNvPr>
            <p:cNvSpPr/>
            <p:nvPr>
              <p:custDataLst>
                <p:tags r:id="rId44"/>
              </p:custDataLst>
            </p:nvPr>
          </p:nvSpPr>
          <p:spPr>
            <a:xfrm>
              <a:off x="461899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95" name="文本">
              <a:extLst>
                <a:ext uri="{FF2B5EF4-FFF2-40B4-BE49-F238E27FC236}">
                  <a16:creationId xmlns:a16="http://schemas.microsoft.com/office/drawing/2014/main" id="{6AC5E515-5289-C110-6170-536B1ED7E6A9}"/>
                </a:ext>
              </a:extLst>
            </p:cNvPr>
            <p:cNvSpPr/>
            <p:nvPr>
              <p:custDataLst>
                <p:tags r:id="rId45"/>
              </p:custDataLst>
            </p:nvPr>
          </p:nvSpPr>
          <p:spPr>
            <a:xfrm>
              <a:off x="3689032"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相机位姿估计模块</a:t>
              </a:r>
            </a:p>
          </p:txBody>
        </p:sp>
        <p:sp>
          <p:nvSpPr>
            <p:cNvPr id="96" name="文本框 95">
              <a:extLst>
                <a:ext uri="{FF2B5EF4-FFF2-40B4-BE49-F238E27FC236}">
                  <a16:creationId xmlns:a16="http://schemas.microsoft.com/office/drawing/2014/main" id="{658EF479-0C6A-91C5-2714-B3F8D550A710}"/>
                </a:ext>
              </a:extLst>
            </p:cNvPr>
            <p:cNvSpPr txBox="1"/>
            <p:nvPr>
              <p:custDataLst>
                <p:tags r:id="rId46"/>
              </p:custDataLst>
            </p:nvPr>
          </p:nvSpPr>
          <p:spPr>
            <a:xfrm>
              <a:off x="4445635" y="2225040"/>
              <a:ext cx="675640" cy="37782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2019</a:t>
              </a:r>
            </a:p>
          </p:txBody>
        </p:sp>
        <p:sp>
          <p:nvSpPr>
            <p:cNvPr id="97" name="文本框 96">
              <a:extLst>
                <a:ext uri="{FF2B5EF4-FFF2-40B4-BE49-F238E27FC236}">
                  <a16:creationId xmlns:a16="http://schemas.microsoft.com/office/drawing/2014/main" id="{1629065E-B767-853E-7D63-B66833BBF5E6}"/>
                </a:ext>
              </a:extLst>
            </p:cNvPr>
            <p:cNvSpPr txBox="1"/>
            <p:nvPr>
              <p:custDataLst>
                <p:tags r:id="rId47"/>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Digging Into Self-Supervised Monocular Depth Estimation</a:t>
              </a:r>
            </a:p>
          </p:txBody>
        </p:sp>
        <p:sp>
          <p:nvSpPr>
            <p:cNvPr id="98" name="文本">
              <a:extLst>
                <a:ext uri="{FF2B5EF4-FFF2-40B4-BE49-F238E27FC236}">
                  <a16:creationId xmlns:a16="http://schemas.microsoft.com/office/drawing/2014/main" id="{E504F895-EF2A-BF61-2678-8A56ABA6004F}"/>
                </a:ext>
              </a:extLst>
            </p:cNvPr>
            <p:cNvSpPr/>
            <p:nvPr>
              <p:custDataLst>
                <p:tags r:id="rId48"/>
              </p:custDataLst>
            </p:nvPr>
          </p:nvSpPr>
          <p:spPr>
            <a:xfrm>
              <a:off x="5448191" y="1497330"/>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Vision Transformer </a:t>
              </a:r>
            </a:p>
          </p:txBody>
        </p:sp>
        <p:cxnSp>
          <p:nvCxnSpPr>
            <p:cNvPr id="99" name="直接箭头连接符 98">
              <a:extLst>
                <a:ext uri="{FF2B5EF4-FFF2-40B4-BE49-F238E27FC236}">
                  <a16:creationId xmlns:a16="http://schemas.microsoft.com/office/drawing/2014/main" id="{A38327DD-34E9-8329-82BD-3945FBD8A5DC}"/>
                </a:ext>
              </a:extLst>
            </p:cNvPr>
            <p:cNvCxnSpPr>
              <a:cxnSpLocks/>
              <a:endCxn id="100" idx="2"/>
            </p:cNvCxnSpPr>
            <p:nvPr>
              <p:custDataLst>
                <p:tags r:id="rId49"/>
              </p:custDataLst>
            </p:nvPr>
          </p:nvCxnSpPr>
          <p:spPr>
            <a:xfrm>
              <a:off x="4973574" y="2038886"/>
              <a:ext cx="1384935" cy="635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0" name="椭圆 99">
              <a:extLst>
                <a:ext uri="{FF2B5EF4-FFF2-40B4-BE49-F238E27FC236}">
                  <a16:creationId xmlns:a16="http://schemas.microsoft.com/office/drawing/2014/main" id="{B1F6739D-73F8-7479-7A8C-148E5730C6D0}"/>
                </a:ext>
              </a:extLst>
            </p:cNvPr>
            <p:cNvSpPr/>
            <p:nvPr>
              <p:custDataLst>
                <p:tags r:id="rId50"/>
              </p:custDataLst>
            </p:nvPr>
          </p:nvSpPr>
          <p:spPr>
            <a:xfrm>
              <a:off x="635825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01" name="文本框 100">
              <a:extLst>
                <a:ext uri="{FF2B5EF4-FFF2-40B4-BE49-F238E27FC236}">
                  <a16:creationId xmlns:a16="http://schemas.microsoft.com/office/drawing/2014/main" id="{A0D25C36-1131-2BC8-0575-EA926F8D24C6}"/>
                </a:ext>
              </a:extLst>
            </p:cNvPr>
            <p:cNvSpPr txBox="1"/>
            <p:nvPr>
              <p:custDataLst>
                <p:tags r:id="rId51"/>
              </p:custDataLst>
            </p:nvPr>
          </p:nvSpPr>
          <p:spPr>
            <a:xfrm rot="10800000" flipV="1">
              <a:off x="5632712"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Vision Transformers for Dense Prediction</a:t>
              </a:r>
            </a:p>
          </p:txBody>
        </p:sp>
        <p:sp>
          <p:nvSpPr>
            <p:cNvPr id="102" name="文本框 101">
              <a:extLst>
                <a:ext uri="{FF2B5EF4-FFF2-40B4-BE49-F238E27FC236}">
                  <a16:creationId xmlns:a16="http://schemas.microsoft.com/office/drawing/2014/main" id="{6D42DFBB-9945-E707-95F0-6912090C7257}"/>
                </a:ext>
              </a:extLst>
            </p:cNvPr>
            <p:cNvSpPr txBox="1"/>
            <p:nvPr>
              <p:custDataLst>
                <p:tags r:id="rId52"/>
              </p:custDataLst>
            </p:nvPr>
          </p:nvSpPr>
          <p:spPr>
            <a:xfrm>
              <a:off x="6228080"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2022</a:t>
              </a:r>
            </a:p>
          </p:txBody>
        </p:sp>
        <p:cxnSp>
          <p:nvCxnSpPr>
            <p:cNvPr id="103" name="直接箭头连接符 102">
              <a:extLst>
                <a:ext uri="{FF2B5EF4-FFF2-40B4-BE49-F238E27FC236}">
                  <a16:creationId xmlns:a16="http://schemas.microsoft.com/office/drawing/2014/main" id="{5604D010-DCFC-ED51-63C2-20E89FCBB4D7}"/>
                </a:ext>
              </a:extLst>
            </p:cNvPr>
            <p:cNvCxnSpPr>
              <a:stCxn id="100" idx="6"/>
              <a:endCxn id="104" idx="2"/>
            </p:cNvCxnSpPr>
            <p:nvPr>
              <p:custDataLst>
                <p:tags r:id="rId53"/>
              </p:custDataLst>
            </p:nvPr>
          </p:nvCxnSpPr>
          <p:spPr>
            <a:xfrm>
              <a:off x="6712839" y="2045236"/>
              <a:ext cx="1739265"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F76FEE42-E9A6-2BE1-C2C2-B9FA5784F913}"/>
                </a:ext>
              </a:extLst>
            </p:cNvPr>
            <p:cNvSpPr/>
            <p:nvPr>
              <p:custDataLst>
                <p:tags r:id="rId54"/>
              </p:custDataLst>
            </p:nvPr>
          </p:nvSpPr>
          <p:spPr>
            <a:xfrm>
              <a:off x="8451850"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05" name="文本框 104">
              <a:extLst>
                <a:ext uri="{FF2B5EF4-FFF2-40B4-BE49-F238E27FC236}">
                  <a16:creationId xmlns:a16="http://schemas.microsoft.com/office/drawing/2014/main" id="{A8EC0CB3-1BB2-7629-C361-40B97E557017}"/>
                </a:ext>
              </a:extLst>
            </p:cNvPr>
            <p:cNvSpPr txBox="1"/>
            <p:nvPr>
              <p:custDataLst>
                <p:tags r:id="rId55"/>
              </p:custDataLst>
            </p:nvPr>
          </p:nvSpPr>
          <p:spPr>
            <a:xfrm>
              <a:off x="8282304" y="217709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2023</a:t>
              </a:r>
            </a:p>
          </p:txBody>
        </p:sp>
        <p:sp>
          <p:nvSpPr>
            <p:cNvPr id="106" name="文本框 105">
              <a:extLst>
                <a:ext uri="{FF2B5EF4-FFF2-40B4-BE49-F238E27FC236}">
                  <a16:creationId xmlns:a16="http://schemas.microsoft.com/office/drawing/2014/main" id="{67042252-7F11-1362-F828-6AD046C4F0F9}"/>
                </a:ext>
              </a:extLst>
            </p:cNvPr>
            <p:cNvSpPr txBox="1"/>
            <p:nvPr>
              <p:custDataLst>
                <p:tags r:id="rId56"/>
              </p:custDataLst>
            </p:nvPr>
          </p:nvSpPr>
          <p:spPr>
            <a:xfrm rot="10800000" flipV="1">
              <a:off x="7233012" y="2511593"/>
              <a:ext cx="2535927" cy="70548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Global-Local Path Networks for Monocular Depth Estimation</a:t>
              </a:r>
            </a:p>
            <a:p>
              <a:pPr algn="ctr"/>
              <a:r>
                <a:rPr lang="en-US" altLang="zh-CN" sz="1067" b="1" dirty="0">
                  <a:latin typeface="Times New Roman" panose="02020603050405020304" pitchFamily="18" charset="0"/>
                  <a:cs typeface="Times New Roman" panose="02020603050405020304" pitchFamily="18" charset="0"/>
                </a:rPr>
                <a:t>with Vertical </a:t>
              </a:r>
              <a:r>
                <a:rPr lang="en-US" altLang="zh-CN" sz="1067" b="1" dirty="0" err="1">
                  <a:latin typeface="Times New Roman" panose="02020603050405020304" pitchFamily="18" charset="0"/>
                  <a:cs typeface="Times New Roman" panose="02020603050405020304" pitchFamily="18" charset="0"/>
                </a:rPr>
                <a:t>CutDepth</a:t>
              </a:r>
              <a:endParaRPr lang="en-US" altLang="zh-CN" sz="1067" b="1" dirty="0">
                <a:latin typeface="Times New Roman" panose="02020603050405020304" pitchFamily="18" charset="0"/>
                <a:cs typeface="Times New Roman" panose="02020603050405020304" pitchFamily="18" charset="0"/>
              </a:endParaRPr>
            </a:p>
          </p:txBody>
        </p:sp>
        <p:sp>
          <p:nvSpPr>
            <p:cNvPr id="107" name="文本">
              <a:extLst>
                <a:ext uri="{FF2B5EF4-FFF2-40B4-BE49-F238E27FC236}">
                  <a16:creationId xmlns:a16="http://schemas.microsoft.com/office/drawing/2014/main" id="{4E5DC876-BEE8-EFB8-F96D-DAF1A8353E9D}"/>
                </a:ext>
              </a:extLst>
            </p:cNvPr>
            <p:cNvSpPr/>
            <p:nvPr>
              <p:custDataLst>
                <p:tags r:id="rId57"/>
              </p:custDataLst>
            </p:nvPr>
          </p:nvSpPr>
          <p:spPr>
            <a:xfrm>
              <a:off x="7513002"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特征融合模块</a:t>
              </a:r>
            </a:p>
          </p:txBody>
        </p:sp>
        <p:sp>
          <p:nvSpPr>
            <p:cNvPr id="108" name="椭圆 107">
              <a:extLst>
                <a:ext uri="{FF2B5EF4-FFF2-40B4-BE49-F238E27FC236}">
                  <a16:creationId xmlns:a16="http://schemas.microsoft.com/office/drawing/2014/main" id="{ACE613FE-FE56-ECE3-BEDB-D2C137A3908D}"/>
                </a:ext>
              </a:extLst>
            </p:cNvPr>
            <p:cNvSpPr/>
            <p:nvPr>
              <p:custDataLst>
                <p:tags r:id="rId58"/>
              </p:custDataLst>
            </p:nvPr>
          </p:nvSpPr>
          <p:spPr>
            <a:xfrm>
              <a:off x="1029144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109" name="直接箭头连接符 108">
              <a:extLst>
                <a:ext uri="{FF2B5EF4-FFF2-40B4-BE49-F238E27FC236}">
                  <a16:creationId xmlns:a16="http://schemas.microsoft.com/office/drawing/2014/main" id="{E291FA8E-D5F9-4256-F4B8-115BCA227D3D}"/>
                </a:ext>
              </a:extLst>
            </p:cNvPr>
            <p:cNvCxnSpPr>
              <a:endCxn id="108" idx="2"/>
            </p:cNvCxnSpPr>
            <p:nvPr>
              <p:custDataLst>
                <p:tags r:id="rId59"/>
              </p:custDataLst>
            </p:nvPr>
          </p:nvCxnSpPr>
          <p:spPr>
            <a:xfrm>
              <a:off x="8806434" y="2038886"/>
              <a:ext cx="1485265" cy="6350"/>
            </a:xfrm>
            <a:prstGeom prst="straightConnector1">
              <a:avLst/>
            </a:prstGeom>
            <a:ln w="38100">
              <a:solidFill>
                <a:srgbClr val="17375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B62BAE64-660D-6539-2943-8F10AC486196}"/>
                </a:ext>
              </a:extLst>
            </p:cNvPr>
            <p:cNvSpPr txBox="1"/>
            <p:nvPr>
              <p:custDataLst>
                <p:tags r:id="rId60"/>
              </p:custDataLst>
            </p:nvPr>
          </p:nvSpPr>
          <p:spPr>
            <a:xfrm>
              <a:off x="10140315" y="2185349"/>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2024</a:t>
              </a:r>
            </a:p>
          </p:txBody>
        </p:sp>
        <p:sp>
          <p:nvSpPr>
            <p:cNvPr id="111" name="文本框 110">
              <a:extLst>
                <a:ext uri="{FF2B5EF4-FFF2-40B4-BE49-F238E27FC236}">
                  <a16:creationId xmlns:a16="http://schemas.microsoft.com/office/drawing/2014/main" id="{1983F856-B4EB-BB19-0DCE-08AA6CA721C2}"/>
                </a:ext>
              </a:extLst>
            </p:cNvPr>
            <p:cNvSpPr txBox="1"/>
            <p:nvPr>
              <p:custDataLst>
                <p:tags r:id="rId61"/>
              </p:custDataLst>
            </p:nvPr>
          </p:nvSpPr>
          <p:spPr>
            <a:xfrm rot="10800000" flipV="1">
              <a:off x="9397802"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112" name="圆角矩形 40">
              <a:extLst>
                <a:ext uri="{FF2B5EF4-FFF2-40B4-BE49-F238E27FC236}">
                  <a16:creationId xmlns:a16="http://schemas.microsoft.com/office/drawing/2014/main" id="{3B0C123C-973F-4DD2-352F-6FC02F899AA6}"/>
                </a:ext>
              </a:extLst>
            </p:cNvPr>
            <p:cNvSpPr/>
            <p:nvPr>
              <p:custDataLst>
                <p:tags r:id="rId62"/>
              </p:custDataLst>
            </p:nvPr>
          </p:nvSpPr>
          <p:spPr>
            <a:xfrm>
              <a:off x="254635" y="1296670"/>
              <a:ext cx="11785600" cy="2114550"/>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113" name="文本">
              <a:extLst>
                <a:ext uri="{FF2B5EF4-FFF2-40B4-BE49-F238E27FC236}">
                  <a16:creationId xmlns:a16="http://schemas.microsoft.com/office/drawing/2014/main" id="{B50AFB04-D6FB-1C8B-CBF4-DD6104D1F435}"/>
                </a:ext>
              </a:extLst>
            </p:cNvPr>
            <p:cNvSpPr/>
            <p:nvPr>
              <p:custDataLst>
                <p:tags r:id="rId63"/>
              </p:custDataLst>
            </p:nvPr>
          </p:nvSpPr>
          <p:spPr>
            <a:xfrm>
              <a:off x="245427" y="1532432"/>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多尺度网络</a:t>
              </a:r>
            </a:p>
          </p:txBody>
        </p:sp>
        <p:sp>
          <p:nvSpPr>
            <p:cNvPr id="114" name="文本">
              <a:extLst>
                <a:ext uri="{FF2B5EF4-FFF2-40B4-BE49-F238E27FC236}">
                  <a16:creationId xmlns:a16="http://schemas.microsoft.com/office/drawing/2014/main" id="{4FD29646-8112-260D-B11D-C3522E38C720}"/>
                </a:ext>
              </a:extLst>
            </p:cNvPr>
            <p:cNvSpPr/>
            <p:nvPr>
              <p:custDataLst>
                <p:tags r:id="rId64"/>
              </p:custDataLst>
            </p:nvPr>
          </p:nvSpPr>
          <p:spPr>
            <a:xfrm>
              <a:off x="9361486"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扩散模型</a:t>
              </a:r>
            </a:p>
          </p:txBody>
        </p:sp>
      </p:grpSp>
      <p:grpSp>
        <p:nvGrpSpPr>
          <p:cNvPr id="115" name="组合 114">
            <a:extLst>
              <a:ext uri="{FF2B5EF4-FFF2-40B4-BE49-F238E27FC236}">
                <a16:creationId xmlns:a16="http://schemas.microsoft.com/office/drawing/2014/main" id="{C6CB0487-6CC7-697E-A28B-C21DB9CDF4F2}"/>
              </a:ext>
            </a:extLst>
          </p:cNvPr>
          <p:cNvGrpSpPr/>
          <p:nvPr/>
        </p:nvGrpSpPr>
        <p:grpSpPr>
          <a:xfrm>
            <a:off x="330592" y="846991"/>
            <a:ext cx="11429424" cy="2202465"/>
            <a:chOff x="245427" y="1296669"/>
            <a:chExt cx="11794808" cy="2094442"/>
          </a:xfrm>
        </p:grpSpPr>
        <p:cxnSp>
          <p:nvCxnSpPr>
            <p:cNvPr id="116" name="直接箭头连接符 115">
              <a:extLst>
                <a:ext uri="{FF2B5EF4-FFF2-40B4-BE49-F238E27FC236}">
                  <a16:creationId xmlns:a16="http://schemas.microsoft.com/office/drawing/2014/main" id="{F351C47C-9D17-0B4F-79C4-C174097CF8CD}"/>
                </a:ext>
              </a:extLst>
            </p:cNvPr>
            <p:cNvCxnSpPr>
              <a:cxnSpLocks/>
            </p:cNvCxnSpPr>
            <p:nvPr>
              <p:custDataLst>
                <p:tags r:id="rId1"/>
              </p:custDataLst>
            </p:nvPr>
          </p:nvCxnSpPr>
          <p:spPr>
            <a:xfrm flipV="1">
              <a:off x="559689" y="2030631"/>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7" name="文本">
              <a:extLst>
                <a:ext uri="{FF2B5EF4-FFF2-40B4-BE49-F238E27FC236}">
                  <a16:creationId xmlns:a16="http://schemas.microsoft.com/office/drawing/2014/main" id="{A6DF7886-62FB-3A50-D666-5DE401A7ABC5}"/>
                </a:ext>
              </a:extLst>
            </p:cNvPr>
            <p:cNvSpPr/>
            <p:nvPr>
              <p:custDataLst>
                <p:tags r:id="rId2"/>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椭圆 117">
              <a:extLst>
                <a:ext uri="{FF2B5EF4-FFF2-40B4-BE49-F238E27FC236}">
                  <a16:creationId xmlns:a16="http://schemas.microsoft.com/office/drawing/2014/main" id="{306A99D3-EFD9-855C-3B07-B27476ACEF2B}"/>
                </a:ext>
              </a:extLst>
            </p:cNvPr>
            <p:cNvSpPr/>
            <p:nvPr>
              <p:custDataLst>
                <p:tags r:id="rId3"/>
              </p:custDataLst>
            </p:nvPr>
          </p:nvSpPr>
          <p:spPr>
            <a:xfrm>
              <a:off x="1180465"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19" name="文本框 118">
              <a:extLst>
                <a:ext uri="{FF2B5EF4-FFF2-40B4-BE49-F238E27FC236}">
                  <a16:creationId xmlns:a16="http://schemas.microsoft.com/office/drawing/2014/main" id="{F3A3FFB2-B971-AB86-0CFD-053C1D87A5EB}"/>
                </a:ext>
              </a:extLst>
            </p:cNvPr>
            <p:cNvSpPr txBox="1"/>
            <p:nvPr>
              <p:custDataLst>
                <p:tags r:id="rId4"/>
              </p:custDataLst>
            </p:nvPr>
          </p:nvSpPr>
          <p:spPr>
            <a:xfrm>
              <a:off x="1014729" y="217836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2023.03</a:t>
              </a:r>
            </a:p>
          </p:txBody>
        </p:sp>
        <p:sp>
          <p:nvSpPr>
            <p:cNvPr id="120" name="文本框 119">
              <a:extLst>
                <a:ext uri="{FF2B5EF4-FFF2-40B4-BE49-F238E27FC236}">
                  <a16:creationId xmlns:a16="http://schemas.microsoft.com/office/drawing/2014/main" id="{EE78696F-F525-E549-C188-625518257E72}"/>
                </a:ext>
              </a:extLst>
            </p:cNvPr>
            <p:cNvSpPr txBox="1"/>
            <p:nvPr>
              <p:custDataLst>
                <p:tags r:id="rId5"/>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DDP: Diffusion model for dense visual prediction</a:t>
              </a:r>
            </a:p>
          </p:txBody>
        </p:sp>
        <p:cxnSp>
          <p:nvCxnSpPr>
            <p:cNvPr id="121" name="直接箭头连接符 120">
              <a:extLst>
                <a:ext uri="{FF2B5EF4-FFF2-40B4-BE49-F238E27FC236}">
                  <a16:creationId xmlns:a16="http://schemas.microsoft.com/office/drawing/2014/main" id="{1E84BE93-7ED3-5DE4-115A-932C7BF243ED}"/>
                </a:ext>
              </a:extLst>
            </p:cNvPr>
            <p:cNvCxnSpPr>
              <a:cxnSpLocks/>
            </p:cNvCxnSpPr>
            <p:nvPr>
              <p:custDataLst>
                <p:tags r:id="rId6"/>
              </p:custDataLst>
            </p:nvPr>
          </p:nvCxnSpPr>
          <p:spPr>
            <a:xfrm flipV="1">
              <a:off x="1590929" y="2030631"/>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椭圆 121">
              <a:extLst>
                <a:ext uri="{FF2B5EF4-FFF2-40B4-BE49-F238E27FC236}">
                  <a16:creationId xmlns:a16="http://schemas.microsoft.com/office/drawing/2014/main" id="{DA71294E-B140-E545-8CA6-B86759AD63CD}"/>
                </a:ext>
              </a:extLst>
            </p:cNvPr>
            <p:cNvSpPr/>
            <p:nvPr>
              <p:custDataLst>
                <p:tags r:id="rId7"/>
              </p:custDataLst>
            </p:nvPr>
          </p:nvSpPr>
          <p:spPr>
            <a:xfrm>
              <a:off x="281305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23" name="文本">
              <a:extLst>
                <a:ext uri="{FF2B5EF4-FFF2-40B4-BE49-F238E27FC236}">
                  <a16:creationId xmlns:a16="http://schemas.microsoft.com/office/drawing/2014/main" id="{5003A6B8-9032-C492-49A9-ED36BBDE8718}"/>
                </a:ext>
              </a:extLst>
            </p:cNvPr>
            <p:cNvSpPr/>
            <p:nvPr>
              <p:custDataLst>
                <p:tags r:id="rId8"/>
              </p:custDataLst>
            </p:nvPr>
          </p:nvSpPr>
          <p:spPr>
            <a:xfrm>
              <a:off x="1883093" y="1375758"/>
              <a:ext cx="2214244" cy="455419"/>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将潜空间内扩散的概念</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引入潜空间</a:t>
              </a:r>
            </a:p>
          </p:txBody>
        </p:sp>
        <p:sp>
          <p:nvSpPr>
            <p:cNvPr id="124" name="文本框 123">
              <a:extLst>
                <a:ext uri="{FF2B5EF4-FFF2-40B4-BE49-F238E27FC236}">
                  <a16:creationId xmlns:a16="http://schemas.microsoft.com/office/drawing/2014/main" id="{9D2851E4-7696-7210-79F5-32D9AA3C59AC}"/>
                </a:ext>
              </a:extLst>
            </p:cNvPr>
            <p:cNvSpPr txBox="1"/>
            <p:nvPr>
              <p:custDataLst>
                <p:tags r:id="rId9"/>
              </p:custDataLst>
            </p:nvPr>
          </p:nvSpPr>
          <p:spPr>
            <a:xfrm>
              <a:off x="2663189" y="2217420"/>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2023.10</a:t>
              </a:r>
            </a:p>
          </p:txBody>
        </p:sp>
        <p:sp>
          <p:nvSpPr>
            <p:cNvPr id="125" name="文本框 124">
              <a:extLst>
                <a:ext uri="{FF2B5EF4-FFF2-40B4-BE49-F238E27FC236}">
                  <a16:creationId xmlns:a16="http://schemas.microsoft.com/office/drawing/2014/main" id="{DD50C978-709D-103D-0A62-8E05776E631A}"/>
                </a:ext>
              </a:extLst>
            </p:cNvPr>
            <p:cNvSpPr txBox="1"/>
            <p:nvPr>
              <p:custDataLst>
                <p:tags r:id="rId10"/>
              </p:custDataLst>
            </p:nvPr>
          </p:nvSpPr>
          <p:spPr>
            <a:xfrm rot="10800000" flipV="1">
              <a:off x="2041014" y="2525175"/>
              <a:ext cx="1814143"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DiffusionDepth: Diffusion denoising approach for monocular depth estimation.</a:t>
              </a:r>
            </a:p>
          </p:txBody>
        </p:sp>
        <p:cxnSp>
          <p:nvCxnSpPr>
            <p:cNvPr id="126" name="直接箭头连接符 125">
              <a:extLst>
                <a:ext uri="{FF2B5EF4-FFF2-40B4-BE49-F238E27FC236}">
                  <a16:creationId xmlns:a16="http://schemas.microsoft.com/office/drawing/2014/main" id="{B615717C-4F6E-867D-FFAF-6A1BCCD0EC54}"/>
                </a:ext>
              </a:extLst>
            </p:cNvPr>
            <p:cNvCxnSpPr>
              <a:cxnSpLocks/>
            </p:cNvCxnSpPr>
            <p:nvPr>
              <p:custDataLst>
                <p:tags r:id="rId11"/>
              </p:custDataLst>
            </p:nvPr>
          </p:nvCxnSpPr>
          <p:spPr>
            <a:xfrm>
              <a:off x="3193034" y="2024281"/>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7" name="椭圆 126">
              <a:extLst>
                <a:ext uri="{FF2B5EF4-FFF2-40B4-BE49-F238E27FC236}">
                  <a16:creationId xmlns:a16="http://schemas.microsoft.com/office/drawing/2014/main" id="{C64F53BB-34E0-4D2A-0388-A08F5F3C212C}"/>
                </a:ext>
              </a:extLst>
            </p:cNvPr>
            <p:cNvSpPr/>
            <p:nvPr>
              <p:custDataLst>
                <p:tags r:id="rId12"/>
              </p:custDataLst>
            </p:nvPr>
          </p:nvSpPr>
          <p:spPr>
            <a:xfrm>
              <a:off x="461899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28" name="文本">
              <a:extLst>
                <a:ext uri="{FF2B5EF4-FFF2-40B4-BE49-F238E27FC236}">
                  <a16:creationId xmlns:a16="http://schemas.microsoft.com/office/drawing/2014/main" id="{49DC632F-125E-8856-4A50-8DBBA36DA2D2}"/>
                </a:ext>
              </a:extLst>
            </p:cNvPr>
            <p:cNvSpPr/>
            <p:nvPr>
              <p:custDataLst>
                <p:tags r:id="rId13"/>
              </p:custDataLst>
            </p:nvPr>
          </p:nvSpPr>
          <p:spPr>
            <a:xfrm>
              <a:off x="3689032" y="1393003"/>
              <a:ext cx="2214244" cy="39286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微调</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Stable Diffusion</a:t>
              </a: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利用其强大的知识先验</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9" name="文本框 128">
              <a:extLst>
                <a:ext uri="{FF2B5EF4-FFF2-40B4-BE49-F238E27FC236}">
                  <a16:creationId xmlns:a16="http://schemas.microsoft.com/office/drawing/2014/main" id="{641FC838-5CC4-0C44-CF18-458A8BC1E7FB}"/>
                </a:ext>
              </a:extLst>
            </p:cNvPr>
            <p:cNvSpPr txBox="1"/>
            <p:nvPr>
              <p:custDataLst>
                <p:tags r:id="rId14"/>
              </p:custDataLst>
            </p:nvPr>
          </p:nvSpPr>
          <p:spPr>
            <a:xfrm>
              <a:off x="4445635" y="2225040"/>
              <a:ext cx="675640" cy="3778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2024.04</a:t>
              </a:r>
            </a:p>
          </p:txBody>
        </p:sp>
        <p:sp>
          <p:nvSpPr>
            <p:cNvPr id="130" name="文本框 129">
              <a:extLst>
                <a:ext uri="{FF2B5EF4-FFF2-40B4-BE49-F238E27FC236}">
                  <a16:creationId xmlns:a16="http://schemas.microsoft.com/office/drawing/2014/main" id="{C7A88A67-7B6D-85F8-D2CE-91C312635439}"/>
                </a:ext>
              </a:extLst>
            </p:cNvPr>
            <p:cNvSpPr txBox="1"/>
            <p:nvPr>
              <p:custDataLst>
                <p:tags r:id="rId15"/>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131" name="文本">
              <a:extLst>
                <a:ext uri="{FF2B5EF4-FFF2-40B4-BE49-F238E27FC236}">
                  <a16:creationId xmlns:a16="http://schemas.microsoft.com/office/drawing/2014/main" id="{A0A97883-A8CD-935F-3B63-75C81CECF3F8}"/>
                </a:ext>
              </a:extLst>
            </p:cNvPr>
            <p:cNvSpPr/>
            <p:nvPr>
              <p:custDataLst>
                <p:tags r:id="rId16"/>
              </p:custDataLst>
            </p:nvPr>
          </p:nvSpPr>
          <p:spPr>
            <a:xfrm>
              <a:off x="5569094" y="1382598"/>
              <a:ext cx="2214244" cy="38192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将多步推理过程改为单步</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使得推理速度大大减少</a:t>
              </a:r>
            </a:p>
          </p:txBody>
        </p:sp>
        <p:cxnSp>
          <p:nvCxnSpPr>
            <p:cNvPr id="132" name="直接箭头连接符 131">
              <a:extLst>
                <a:ext uri="{FF2B5EF4-FFF2-40B4-BE49-F238E27FC236}">
                  <a16:creationId xmlns:a16="http://schemas.microsoft.com/office/drawing/2014/main" id="{B7B7FBFE-E9B6-7046-3850-96EFE9095F7B}"/>
                </a:ext>
              </a:extLst>
            </p:cNvPr>
            <p:cNvCxnSpPr>
              <a:cxnSpLocks/>
              <a:stCxn id="127" idx="6"/>
              <a:endCxn id="133" idx="2"/>
            </p:cNvCxnSpPr>
            <p:nvPr>
              <p:custDataLst>
                <p:tags r:id="rId17"/>
              </p:custDataLst>
            </p:nvPr>
          </p:nvCxnSpPr>
          <p:spPr>
            <a:xfrm>
              <a:off x="4973320" y="2045018"/>
              <a:ext cx="1505838"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3" name="椭圆 132">
              <a:extLst>
                <a:ext uri="{FF2B5EF4-FFF2-40B4-BE49-F238E27FC236}">
                  <a16:creationId xmlns:a16="http://schemas.microsoft.com/office/drawing/2014/main" id="{FDD835B8-D244-3C57-3E85-10F1F02859F4}"/>
                </a:ext>
              </a:extLst>
            </p:cNvPr>
            <p:cNvSpPr/>
            <p:nvPr>
              <p:custDataLst>
                <p:tags r:id="rId18"/>
              </p:custDataLst>
            </p:nvPr>
          </p:nvSpPr>
          <p:spPr>
            <a:xfrm>
              <a:off x="6479158"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34" name="文本框 133">
              <a:extLst>
                <a:ext uri="{FF2B5EF4-FFF2-40B4-BE49-F238E27FC236}">
                  <a16:creationId xmlns:a16="http://schemas.microsoft.com/office/drawing/2014/main" id="{6AEA9DAC-6BAB-2379-36AF-B93AAA9BE97A}"/>
                </a:ext>
              </a:extLst>
            </p:cNvPr>
            <p:cNvSpPr txBox="1"/>
            <p:nvPr>
              <p:custDataLst>
                <p:tags r:id="rId19"/>
              </p:custDataLst>
            </p:nvPr>
          </p:nvSpPr>
          <p:spPr>
            <a:xfrm rot="10800000" flipV="1">
              <a:off x="5753615"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Fine-tuning image-conditional diffusion models is easier than you think</a:t>
              </a:r>
            </a:p>
          </p:txBody>
        </p:sp>
        <p:sp>
          <p:nvSpPr>
            <p:cNvPr id="135" name="文本框 134">
              <a:extLst>
                <a:ext uri="{FF2B5EF4-FFF2-40B4-BE49-F238E27FC236}">
                  <a16:creationId xmlns:a16="http://schemas.microsoft.com/office/drawing/2014/main" id="{0D193C64-43F2-1F2B-9B3B-A1439E539DB4}"/>
                </a:ext>
              </a:extLst>
            </p:cNvPr>
            <p:cNvSpPr txBox="1"/>
            <p:nvPr>
              <p:custDataLst>
                <p:tags r:id="rId20"/>
              </p:custDataLst>
            </p:nvPr>
          </p:nvSpPr>
          <p:spPr>
            <a:xfrm>
              <a:off x="6348983" y="217836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2024.07</a:t>
              </a:r>
            </a:p>
          </p:txBody>
        </p:sp>
        <p:cxnSp>
          <p:nvCxnSpPr>
            <p:cNvPr id="136" name="直接箭头连接符 135">
              <a:extLst>
                <a:ext uri="{FF2B5EF4-FFF2-40B4-BE49-F238E27FC236}">
                  <a16:creationId xmlns:a16="http://schemas.microsoft.com/office/drawing/2014/main" id="{BDDC5E15-7097-3A63-2DF0-97A8C95D0825}"/>
                </a:ext>
              </a:extLst>
            </p:cNvPr>
            <p:cNvCxnSpPr>
              <a:cxnSpLocks/>
              <a:stCxn id="133" idx="6"/>
              <a:endCxn id="137" idx="2"/>
            </p:cNvCxnSpPr>
            <p:nvPr>
              <p:custDataLst>
                <p:tags r:id="rId21"/>
              </p:custDataLst>
            </p:nvPr>
          </p:nvCxnSpPr>
          <p:spPr>
            <a:xfrm>
              <a:off x="6833488" y="2045018"/>
              <a:ext cx="1618362"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7" name="椭圆 136">
              <a:extLst>
                <a:ext uri="{FF2B5EF4-FFF2-40B4-BE49-F238E27FC236}">
                  <a16:creationId xmlns:a16="http://schemas.microsoft.com/office/drawing/2014/main" id="{33CBAFA5-B3A6-11B2-20B7-15374028DA16}"/>
                </a:ext>
              </a:extLst>
            </p:cNvPr>
            <p:cNvSpPr/>
            <p:nvPr>
              <p:custDataLst>
                <p:tags r:id="rId22"/>
              </p:custDataLst>
            </p:nvPr>
          </p:nvSpPr>
          <p:spPr>
            <a:xfrm>
              <a:off x="8451850"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38" name="文本框 137">
              <a:extLst>
                <a:ext uri="{FF2B5EF4-FFF2-40B4-BE49-F238E27FC236}">
                  <a16:creationId xmlns:a16="http://schemas.microsoft.com/office/drawing/2014/main" id="{14193331-3EAB-8D09-3FF0-F4D098D7A2A8}"/>
                </a:ext>
              </a:extLst>
            </p:cNvPr>
            <p:cNvSpPr txBox="1"/>
            <p:nvPr>
              <p:custDataLst>
                <p:tags r:id="rId23"/>
              </p:custDataLst>
            </p:nvPr>
          </p:nvSpPr>
          <p:spPr>
            <a:xfrm>
              <a:off x="8282304" y="217709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2024.10</a:t>
              </a:r>
            </a:p>
          </p:txBody>
        </p:sp>
        <p:sp>
          <p:nvSpPr>
            <p:cNvPr id="139" name="文本框 138">
              <a:extLst>
                <a:ext uri="{FF2B5EF4-FFF2-40B4-BE49-F238E27FC236}">
                  <a16:creationId xmlns:a16="http://schemas.microsoft.com/office/drawing/2014/main" id="{8D6AD083-1E29-7E95-14CF-89841A1E4C0A}"/>
                </a:ext>
              </a:extLst>
            </p:cNvPr>
            <p:cNvSpPr txBox="1"/>
            <p:nvPr>
              <p:custDataLst>
                <p:tags r:id="rId24"/>
              </p:custDataLst>
            </p:nvPr>
          </p:nvSpPr>
          <p:spPr>
            <a:xfrm rot="10800000" flipV="1">
              <a:off x="7233012" y="2511592"/>
              <a:ext cx="2535927" cy="868410"/>
            </a:xfrm>
            <a:prstGeom prst="rect">
              <a:avLst/>
            </a:prstGeom>
            <a:noFill/>
          </p:spPr>
          <p:txBody>
            <a:bodyPr wrap="square">
              <a:noAutofit/>
            </a:bodyPr>
            <a:lstStyle/>
            <a:p>
              <a:pPr algn="ctr"/>
              <a:r>
                <a:rPr lang="en-US" altLang="zh-CN" sz="1067" b="1" dirty="0" err="1">
                  <a:latin typeface="Times New Roman" panose="02020603050405020304" pitchFamily="18" charset="0"/>
                  <a:cs typeface="Times New Roman" panose="02020603050405020304" pitchFamily="18" charset="0"/>
                </a:rPr>
                <a:t>Geowizard</a:t>
              </a:r>
              <a:r>
                <a:rPr lang="en-US" altLang="zh-CN" sz="1067" b="1" dirty="0">
                  <a:latin typeface="Times New Roman" panose="02020603050405020304" pitchFamily="18" charset="0"/>
                  <a:cs typeface="Times New Roman" panose="02020603050405020304" pitchFamily="18" charset="0"/>
                </a:rPr>
                <a:t>: Unleashing the diffusion priors for 3d geometry estimation </a:t>
              </a:r>
            </a:p>
            <a:p>
              <a:pPr algn="ctr"/>
              <a:r>
                <a:rPr lang="en-US" altLang="zh-CN" sz="1067" b="1" dirty="0">
                  <a:latin typeface="Times New Roman" panose="02020603050405020304" pitchFamily="18" charset="0"/>
                  <a:cs typeface="Times New Roman" panose="02020603050405020304" pitchFamily="18" charset="0"/>
                </a:rPr>
                <a:t>from a single image</a:t>
              </a:r>
            </a:p>
          </p:txBody>
        </p:sp>
        <p:sp>
          <p:nvSpPr>
            <p:cNvPr id="140" name="文本">
              <a:extLst>
                <a:ext uri="{FF2B5EF4-FFF2-40B4-BE49-F238E27FC236}">
                  <a16:creationId xmlns:a16="http://schemas.microsoft.com/office/drawing/2014/main" id="{6094F705-6E7D-7992-1BAE-EABF658D9F5A}"/>
                </a:ext>
              </a:extLst>
            </p:cNvPr>
            <p:cNvSpPr/>
            <p:nvPr>
              <p:custDataLst>
                <p:tags r:id="rId25"/>
              </p:custDataLst>
            </p:nvPr>
          </p:nvSpPr>
          <p:spPr>
            <a:xfrm>
              <a:off x="7513002" y="1370923"/>
              <a:ext cx="2214244" cy="404006"/>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提出了深度</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法向量的</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联合训练方式</a:t>
              </a:r>
            </a:p>
          </p:txBody>
        </p:sp>
        <p:sp>
          <p:nvSpPr>
            <p:cNvPr id="141" name="椭圆 140">
              <a:extLst>
                <a:ext uri="{FF2B5EF4-FFF2-40B4-BE49-F238E27FC236}">
                  <a16:creationId xmlns:a16="http://schemas.microsoft.com/office/drawing/2014/main" id="{B492FBF1-859A-7331-7D40-E7245B437D0A}"/>
                </a:ext>
              </a:extLst>
            </p:cNvPr>
            <p:cNvSpPr/>
            <p:nvPr>
              <p:custDataLst>
                <p:tags r:id="rId26"/>
              </p:custDataLst>
            </p:nvPr>
          </p:nvSpPr>
          <p:spPr>
            <a:xfrm>
              <a:off x="10470187"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142" name="直接箭头连接符 141">
              <a:extLst>
                <a:ext uri="{FF2B5EF4-FFF2-40B4-BE49-F238E27FC236}">
                  <a16:creationId xmlns:a16="http://schemas.microsoft.com/office/drawing/2014/main" id="{C12A73B3-CED1-BEEB-57F1-E5DB9D919F43}"/>
                </a:ext>
              </a:extLst>
            </p:cNvPr>
            <p:cNvCxnSpPr>
              <a:cxnSpLocks/>
              <a:stCxn id="137" idx="6"/>
              <a:endCxn id="141" idx="2"/>
            </p:cNvCxnSpPr>
            <p:nvPr>
              <p:custDataLst>
                <p:tags r:id="rId27"/>
              </p:custDataLst>
            </p:nvPr>
          </p:nvCxnSpPr>
          <p:spPr>
            <a:xfrm>
              <a:off x="8806180" y="2045018"/>
              <a:ext cx="1664007"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BD7602C0-92B4-67B8-51E2-4F5A19D001B1}"/>
                </a:ext>
              </a:extLst>
            </p:cNvPr>
            <p:cNvSpPr txBox="1"/>
            <p:nvPr>
              <p:custDataLst>
                <p:tags r:id="rId28"/>
              </p:custDataLst>
            </p:nvPr>
          </p:nvSpPr>
          <p:spPr>
            <a:xfrm>
              <a:off x="10319056" y="2185349"/>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2025.01</a:t>
              </a:r>
            </a:p>
          </p:txBody>
        </p:sp>
        <p:sp>
          <p:nvSpPr>
            <p:cNvPr id="144" name="文本框 143">
              <a:extLst>
                <a:ext uri="{FF2B5EF4-FFF2-40B4-BE49-F238E27FC236}">
                  <a16:creationId xmlns:a16="http://schemas.microsoft.com/office/drawing/2014/main" id="{4764DB3A-DED8-EADB-94B9-EFA11AF5E62A}"/>
                </a:ext>
              </a:extLst>
            </p:cNvPr>
            <p:cNvSpPr txBox="1"/>
            <p:nvPr>
              <p:custDataLst>
                <p:tags r:id="rId29"/>
              </p:custDataLst>
            </p:nvPr>
          </p:nvSpPr>
          <p:spPr>
            <a:xfrm rot="10800000" flipV="1">
              <a:off x="9576543"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145" name="圆角矩形 40">
              <a:extLst>
                <a:ext uri="{FF2B5EF4-FFF2-40B4-BE49-F238E27FC236}">
                  <a16:creationId xmlns:a16="http://schemas.microsoft.com/office/drawing/2014/main" id="{51B24E8E-A394-F763-AF72-FD4590E211CF}"/>
                </a:ext>
              </a:extLst>
            </p:cNvPr>
            <p:cNvSpPr/>
            <p:nvPr>
              <p:custDataLst>
                <p:tags r:id="rId30"/>
              </p:custDataLst>
            </p:nvPr>
          </p:nvSpPr>
          <p:spPr>
            <a:xfrm>
              <a:off x="254635" y="1296669"/>
              <a:ext cx="11785600" cy="2094442"/>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146" name="文本">
              <a:extLst>
                <a:ext uri="{FF2B5EF4-FFF2-40B4-BE49-F238E27FC236}">
                  <a16:creationId xmlns:a16="http://schemas.microsoft.com/office/drawing/2014/main" id="{2F5BBC0A-5F1A-BFC4-463C-5E86265AF609}"/>
                </a:ext>
              </a:extLst>
            </p:cNvPr>
            <p:cNvSpPr/>
            <p:nvPr>
              <p:custDataLst>
                <p:tags r:id="rId31"/>
              </p:custDataLst>
            </p:nvPr>
          </p:nvSpPr>
          <p:spPr>
            <a:xfrm>
              <a:off x="245427" y="1370461"/>
              <a:ext cx="2214244" cy="441062"/>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首次将扩散模型</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引入深度估计</a:t>
              </a:r>
            </a:p>
          </p:txBody>
        </p:sp>
        <p:sp>
          <p:nvSpPr>
            <p:cNvPr id="147" name="文本">
              <a:extLst>
                <a:ext uri="{FF2B5EF4-FFF2-40B4-BE49-F238E27FC236}">
                  <a16:creationId xmlns:a16="http://schemas.microsoft.com/office/drawing/2014/main" id="{57A06173-0000-A1C3-B3DB-BD6741215172}"/>
                </a:ext>
              </a:extLst>
            </p:cNvPr>
            <p:cNvSpPr/>
            <p:nvPr>
              <p:custDataLst>
                <p:tags r:id="rId32"/>
              </p:custDataLst>
            </p:nvPr>
          </p:nvSpPr>
          <p:spPr>
            <a:xfrm>
              <a:off x="9540227" y="1367402"/>
              <a:ext cx="2214244" cy="411046"/>
            </a:xfrm>
            <a:prstGeom prst="rect">
              <a:avLst/>
            </a:prstGeom>
            <a:noFill/>
          </p:spPr>
          <p:txBody>
            <a:bodyPr wrap="none" lIns="90000" tIns="46800" rIns="90000" bIns="46800" rtlCol="0">
              <a:noAutofit/>
            </a:bodyPr>
            <a:lstStyle/>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提出一种两阶段的训练方式</a:t>
              </a:r>
              <a:endParaRPr lang="en-US" altLang="zh-CN" sz="11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旨在消除由于单步推理带来的</a:t>
              </a:r>
              <a:endParaRPr lang="en-US" altLang="zh-CN" sz="11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细节消失问题</a:t>
              </a:r>
            </a:p>
          </p:txBody>
        </p:sp>
      </p:grpSp>
    </p:spTree>
    <p:extLst>
      <p:ext uri="{BB962C8B-B14F-4D97-AF65-F5344CB8AC3E}">
        <p14:creationId xmlns:p14="http://schemas.microsoft.com/office/powerpoint/2010/main" val="2095927087"/>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BD7C4-4EF1-E636-2A99-E923DDAB8FA2}"/>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DB16BCAD-BC1D-7CB3-D000-BC99F2ABF924}"/>
              </a:ext>
            </a:extLst>
          </p:cNvPr>
          <p:cNvSpPr>
            <a:spLocks noGrp="1"/>
          </p:cNvSpPr>
          <p:nvPr>
            <p:ph type="dt" sz="half" idx="10"/>
          </p:nvPr>
        </p:nvSpPr>
        <p:spPr/>
        <p:txBody>
          <a:bodyPr/>
          <a:lstStyle/>
          <a:p>
            <a:fld id="{0129A223-CDA2-4ADD-A070-BBC60E5C9F09}" type="datetime1">
              <a:rPr lang="zh-CN" altLang="en-US" smtClean="0"/>
              <a:t>2025/10/19</a:t>
            </a:fld>
            <a:endParaRPr lang="zh-CN" altLang="en-US" dirty="0"/>
          </a:p>
        </p:txBody>
      </p:sp>
      <p:sp>
        <p:nvSpPr>
          <p:cNvPr id="3" name="灯片编号占位符 2">
            <a:extLst>
              <a:ext uri="{FF2B5EF4-FFF2-40B4-BE49-F238E27FC236}">
                <a16:creationId xmlns:a16="http://schemas.microsoft.com/office/drawing/2014/main" id="{94A7E338-E608-7676-B340-01244209F4C3}"/>
              </a:ext>
            </a:extLst>
          </p:cNvPr>
          <p:cNvSpPr>
            <a:spLocks noGrp="1"/>
          </p:cNvSpPr>
          <p:nvPr>
            <p:ph type="sldNum" sz="quarter" idx="12"/>
          </p:nvPr>
        </p:nvSpPr>
        <p:spPr/>
        <p:txBody>
          <a:bodyPr/>
          <a:lstStyle/>
          <a:p>
            <a:fld id="{0C913308-F349-4B6D-A68A-DD1791B4A57B}" type="slidenum">
              <a:rPr lang="zh-CN" altLang="en-US" smtClean="0"/>
              <a:t>6</a:t>
            </a:fld>
            <a:endParaRPr lang="zh-CN" altLang="en-US"/>
          </a:p>
        </p:txBody>
      </p:sp>
      <p:sp>
        <p:nvSpPr>
          <p:cNvPr id="58" name="object 13">
            <a:extLst>
              <a:ext uri="{FF2B5EF4-FFF2-40B4-BE49-F238E27FC236}">
                <a16:creationId xmlns:a16="http://schemas.microsoft.com/office/drawing/2014/main" id="{AE304458-A597-D1AB-B9D0-8449A80B277C}"/>
              </a:ext>
            </a:extLst>
          </p:cNvPr>
          <p:cNvSpPr/>
          <p:nvPr/>
        </p:nvSpPr>
        <p:spPr>
          <a:xfrm>
            <a:off x="7205472" y="5548055"/>
            <a:ext cx="958851"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p>
            <a:endParaRPr sz="1872" dirty="0"/>
          </a:p>
        </p:txBody>
      </p:sp>
      <p:grpSp>
        <p:nvGrpSpPr>
          <p:cNvPr id="59" name="object 2">
            <a:extLst>
              <a:ext uri="{FF2B5EF4-FFF2-40B4-BE49-F238E27FC236}">
                <a16:creationId xmlns:a16="http://schemas.microsoft.com/office/drawing/2014/main" id="{333D2F1D-589D-71E5-3F26-CF2E1391127B}"/>
              </a:ext>
            </a:extLst>
          </p:cNvPr>
          <p:cNvGrpSpPr/>
          <p:nvPr/>
        </p:nvGrpSpPr>
        <p:grpSpPr>
          <a:xfrm>
            <a:off x="4123946" y="5510449"/>
            <a:ext cx="586740" cy="581025"/>
            <a:chOff x="4123944" y="5239511"/>
            <a:chExt cx="586740" cy="581025"/>
          </a:xfrm>
        </p:grpSpPr>
        <p:pic>
          <p:nvPicPr>
            <p:cNvPr id="60" name="object 3">
              <a:extLst>
                <a:ext uri="{FF2B5EF4-FFF2-40B4-BE49-F238E27FC236}">
                  <a16:creationId xmlns:a16="http://schemas.microsoft.com/office/drawing/2014/main" id="{70142913-E92A-09FF-AA7E-531040928268}"/>
                </a:ext>
              </a:extLst>
            </p:cNvPr>
            <p:cNvPicPr/>
            <p:nvPr/>
          </p:nvPicPr>
          <p:blipFill>
            <a:blip r:embed="rId2" cstate="print"/>
            <a:stretch>
              <a:fillRect/>
            </a:stretch>
          </p:blipFill>
          <p:spPr>
            <a:xfrm>
              <a:off x="4127962" y="5241453"/>
              <a:ext cx="574683" cy="570664"/>
            </a:xfrm>
            <a:prstGeom prst="rect">
              <a:avLst/>
            </a:prstGeom>
          </p:spPr>
        </p:pic>
        <p:sp>
          <p:nvSpPr>
            <p:cNvPr id="61" name="object 4">
              <a:extLst>
                <a:ext uri="{FF2B5EF4-FFF2-40B4-BE49-F238E27FC236}">
                  <a16:creationId xmlns:a16="http://schemas.microsoft.com/office/drawing/2014/main" id="{CD3F7E06-0A75-667C-3556-A464001BB6AA}"/>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p>
              <a:endParaRPr sz="1872"/>
            </a:p>
          </p:txBody>
        </p:sp>
      </p:grpSp>
      <p:grpSp>
        <p:nvGrpSpPr>
          <p:cNvPr id="62" name="object 5">
            <a:extLst>
              <a:ext uri="{FF2B5EF4-FFF2-40B4-BE49-F238E27FC236}">
                <a16:creationId xmlns:a16="http://schemas.microsoft.com/office/drawing/2014/main" id="{8C478611-AE43-C781-B84D-9066DA9A12C2}"/>
              </a:ext>
            </a:extLst>
          </p:cNvPr>
          <p:cNvGrpSpPr/>
          <p:nvPr/>
        </p:nvGrpSpPr>
        <p:grpSpPr>
          <a:xfrm>
            <a:off x="5278375" y="2018965"/>
            <a:ext cx="1572895" cy="346075"/>
            <a:chOff x="5278373" y="1748027"/>
            <a:chExt cx="1572895" cy="346075"/>
          </a:xfrm>
        </p:grpSpPr>
        <p:sp>
          <p:nvSpPr>
            <p:cNvPr id="63" name="object 6">
              <a:extLst>
                <a:ext uri="{FF2B5EF4-FFF2-40B4-BE49-F238E27FC236}">
                  <a16:creationId xmlns:a16="http://schemas.microsoft.com/office/drawing/2014/main" id="{6D39DC60-D5F0-FD4A-0AD8-9045C7D31084}"/>
                </a:ext>
              </a:extLst>
            </p:cNvPr>
            <p:cNvSpPr/>
            <p:nvPr/>
          </p:nvSpPr>
          <p:spPr>
            <a:xfrm>
              <a:off x="5278373" y="1885441"/>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64" name="object 7">
              <a:extLst>
                <a:ext uri="{FF2B5EF4-FFF2-40B4-BE49-F238E27FC236}">
                  <a16:creationId xmlns:a16="http://schemas.microsoft.com/office/drawing/2014/main" id="{476F55A3-C202-11FF-691C-01BDA1DB6E74}"/>
                </a:ext>
              </a:extLst>
            </p:cNvPr>
            <p:cNvSpPr/>
            <p:nvPr/>
          </p:nvSpPr>
          <p:spPr>
            <a:xfrm>
              <a:off x="5516879" y="1748027"/>
              <a:ext cx="929640" cy="346075"/>
            </a:xfrm>
            <a:custGeom>
              <a:avLst/>
              <a:gdLst/>
              <a:ahLst/>
              <a:cxnLst/>
              <a:rect l="l" t="t" r="r" b="b"/>
              <a:pathLst>
                <a:path w="929639" h="346075">
                  <a:moveTo>
                    <a:pt x="929639" y="0"/>
                  </a:moveTo>
                  <a:lnTo>
                    <a:pt x="0" y="0"/>
                  </a:lnTo>
                  <a:lnTo>
                    <a:pt x="0" y="345948"/>
                  </a:lnTo>
                  <a:lnTo>
                    <a:pt x="929639" y="345948"/>
                  </a:lnTo>
                  <a:lnTo>
                    <a:pt x="929639" y="0"/>
                  </a:lnTo>
                  <a:close/>
                </a:path>
              </a:pathLst>
            </a:custGeom>
            <a:solidFill>
              <a:srgbClr val="FFFFFF"/>
            </a:solidFill>
          </p:spPr>
          <p:txBody>
            <a:bodyPr wrap="square" lIns="0" tIns="0" rIns="0" bIns="0" rtlCol="0"/>
            <a:lstStyle/>
            <a:p>
              <a:endParaRPr sz="1872"/>
            </a:p>
          </p:txBody>
        </p:sp>
      </p:grpSp>
      <p:pic>
        <p:nvPicPr>
          <p:cNvPr id="65" name="object 16">
            <a:extLst>
              <a:ext uri="{FF2B5EF4-FFF2-40B4-BE49-F238E27FC236}">
                <a16:creationId xmlns:a16="http://schemas.microsoft.com/office/drawing/2014/main" id="{147B271B-9365-20D1-87D5-08990F21A395}"/>
              </a:ext>
            </a:extLst>
          </p:cNvPr>
          <p:cNvPicPr/>
          <p:nvPr/>
        </p:nvPicPr>
        <p:blipFill>
          <a:blip r:embed="rId3" cstate="print"/>
          <a:stretch>
            <a:fillRect/>
          </a:stretch>
        </p:blipFill>
        <p:spPr>
          <a:xfrm>
            <a:off x="2377829" y="2814887"/>
            <a:ext cx="229705" cy="169428"/>
          </a:xfrm>
          <a:prstGeom prst="rect">
            <a:avLst/>
          </a:prstGeom>
        </p:spPr>
      </p:pic>
      <p:grpSp>
        <p:nvGrpSpPr>
          <p:cNvPr id="66" name="object 17">
            <a:extLst>
              <a:ext uri="{FF2B5EF4-FFF2-40B4-BE49-F238E27FC236}">
                <a16:creationId xmlns:a16="http://schemas.microsoft.com/office/drawing/2014/main" id="{4A9A0258-76EC-EF96-0864-89D9C56882AE}"/>
              </a:ext>
            </a:extLst>
          </p:cNvPr>
          <p:cNvGrpSpPr/>
          <p:nvPr/>
        </p:nvGrpSpPr>
        <p:grpSpPr>
          <a:xfrm>
            <a:off x="4206613" y="2814885"/>
            <a:ext cx="356871" cy="168275"/>
            <a:chOff x="4206611" y="2543949"/>
            <a:chExt cx="356870" cy="168275"/>
          </a:xfrm>
        </p:grpSpPr>
        <p:pic>
          <p:nvPicPr>
            <p:cNvPr id="67" name="object 18">
              <a:extLst>
                <a:ext uri="{FF2B5EF4-FFF2-40B4-BE49-F238E27FC236}">
                  <a16:creationId xmlns:a16="http://schemas.microsoft.com/office/drawing/2014/main" id="{B47FBC45-3A65-7C8B-F297-84D0453E46DF}"/>
                </a:ext>
              </a:extLst>
            </p:cNvPr>
            <p:cNvPicPr/>
            <p:nvPr/>
          </p:nvPicPr>
          <p:blipFill>
            <a:blip r:embed="rId4" cstate="print"/>
            <a:stretch>
              <a:fillRect/>
            </a:stretch>
          </p:blipFill>
          <p:spPr>
            <a:xfrm>
              <a:off x="4206611" y="2543949"/>
              <a:ext cx="202565" cy="167844"/>
            </a:xfrm>
            <a:prstGeom prst="rect">
              <a:avLst/>
            </a:prstGeom>
          </p:spPr>
        </p:pic>
        <p:sp>
          <p:nvSpPr>
            <p:cNvPr id="68" name="object 19">
              <a:extLst>
                <a:ext uri="{FF2B5EF4-FFF2-40B4-BE49-F238E27FC236}">
                  <a16:creationId xmlns:a16="http://schemas.microsoft.com/office/drawing/2014/main" id="{B11CBE9F-1E27-8855-99A4-8774DDE43E94}"/>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69" name="object 20">
            <a:extLst>
              <a:ext uri="{FF2B5EF4-FFF2-40B4-BE49-F238E27FC236}">
                <a16:creationId xmlns:a16="http://schemas.microsoft.com/office/drawing/2014/main" id="{0ADD16C4-35FB-39FF-F585-03B14F6D64FD}"/>
              </a:ext>
            </a:extLst>
          </p:cNvPr>
          <p:cNvPicPr/>
          <p:nvPr/>
        </p:nvPicPr>
        <p:blipFill>
          <a:blip r:embed="rId5" cstate="print"/>
          <a:stretch>
            <a:fillRect/>
          </a:stretch>
        </p:blipFill>
        <p:spPr>
          <a:xfrm>
            <a:off x="4609344" y="2869513"/>
            <a:ext cx="64344" cy="110840"/>
          </a:xfrm>
          <a:prstGeom prst="rect">
            <a:avLst/>
          </a:prstGeom>
        </p:spPr>
      </p:pic>
      <p:pic>
        <p:nvPicPr>
          <p:cNvPr id="70" name="object 21">
            <a:extLst>
              <a:ext uri="{FF2B5EF4-FFF2-40B4-BE49-F238E27FC236}">
                <a16:creationId xmlns:a16="http://schemas.microsoft.com/office/drawing/2014/main" id="{D9426B9D-6460-330D-3623-80A8919D38EF}"/>
              </a:ext>
            </a:extLst>
          </p:cNvPr>
          <p:cNvPicPr/>
          <p:nvPr/>
        </p:nvPicPr>
        <p:blipFill>
          <a:blip r:embed="rId6" cstate="print"/>
          <a:stretch>
            <a:fillRect/>
          </a:stretch>
        </p:blipFill>
        <p:spPr>
          <a:xfrm>
            <a:off x="7609401" y="2813915"/>
            <a:ext cx="200371" cy="168453"/>
          </a:xfrm>
          <a:prstGeom prst="rect">
            <a:avLst/>
          </a:prstGeom>
        </p:spPr>
      </p:pic>
      <p:sp>
        <p:nvSpPr>
          <p:cNvPr id="71" name="object 22">
            <a:extLst>
              <a:ext uri="{FF2B5EF4-FFF2-40B4-BE49-F238E27FC236}">
                <a16:creationId xmlns:a16="http://schemas.microsoft.com/office/drawing/2014/main" id="{9CF1B549-A87D-1E21-7845-B29E2116D159}"/>
              </a:ext>
            </a:extLst>
          </p:cNvPr>
          <p:cNvSpPr/>
          <p:nvPr/>
        </p:nvSpPr>
        <p:spPr>
          <a:xfrm>
            <a:off x="8551711"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72" name="object 23">
            <a:extLst>
              <a:ext uri="{FF2B5EF4-FFF2-40B4-BE49-F238E27FC236}">
                <a16:creationId xmlns:a16="http://schemas.microsoft.com/office/drawing/2014/main" id="{4DB39D9B-727F-B30B-F593-72631976B9BE}"/>
              </a:ext>
            </a:extLst>
          </p:cNvPr>
          <p:cNvSpPr/>
          <p:nvPr/>
        </p:nvSpPr>
        <p:spPr>
          <a:xfrm>
            <a:off x="8630043"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73" name="object 24">
            <a:extLst>
              <a:ext uri="{FF2B5EF4-FFF2-40B4-BE49-F238E27FC236}">
                <a16:creationId xmlns:a16="http://schemas.microsoft.com/office/drawing/2014/main" id="{F9A9B7E5-AA8C-7BA2-0777-E754A165C5CE}"/>
              </a:ext>
            </a:extLst>
          </p:cNvPr>
          <p:cNvSpPr/>
          <p:nvPr/>
        </p:nvSpPr>
        <p:spPr>
          <a:xfrm>
            <a:off x="8709171"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74" name="object 25">
            <a:extLst>
              <a:ext uri="{FF2B5EF4-FFF2-40B4-BE49-F238E27FC236}">
                <a16:creationId xmlns:a16="http://schemas.microsoft.com/office/drawing/2014/main" id="{BAE0434E-EE21-9DF4-55A2-236C0DBB4E2D}"/>
              </a:ext>
            </a:extLst>
          </p:cNvPr>
          <p:cNvPicPr/>
          <p:nvPr/>
        </p:nvPicPr>
        <p:blipFill>
          <a:blip r:embed="rId7" cstate="print"/>
          <a:stretch>
            <a:fillRect/>
          </a:stretch>
        </p:blipFill>
        <p:spPr>
          <a:xfrm>
            <a:off x="9523801" y="2814887"/>
            <a:ext cx="262473" cy="165471"/>
          </a:xfrm>
          <a:prstGeom prst="rect">
            <a:avLst/>
          </a:prstGeom>
        </p:spPr>
      </p:pic>
      <p:pic>
        <p:nvPicPr>
          <p:cNvPr id="75" name="object 26">
            <a:extLst>
              <a:ext uri="{FF2B5EF4-FFF2-40B4-BE49-F238E27FC236}">
                <a16:creationId xmlns:a16="http://schemas.microsoft.com/office/drawing/2014/main" id="{FA92073D-D565-955C-3384-A68DAE8AA4B9}"/>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1727119"/>
            <a:ext cx="960119" cy="960119"/>
          </a:xfrm>
          <a:prstGeom prst="rect">
            <a:avLst/>
          </a:prstGeom>
        </p:spPr>
      </p:pic>
      <p:pic>
        <p:nvPicPr>
          <p:cNvPr id="76" name="object 27">
            <a:extLst>
              <a:ext uri="{FF2B5EF4-FFF2-40B4-BE49-F238E27FC236}">
                <a16:creationId xmlns:a16="http://schemas.microsoft.com/office/drawing/2014/main" id="{659985DC-7189-41D3-AAF4-E7A8A54A754D}"/>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1727119"/>
            <a:ext cx="960119" cy="960119"/>
          </a:xfrm>
          <a:prstGeom prst="rect">
            <a:avLst/>
          </a:prstGeom>
        </p:spPr>
      </p:pic>
      <p:pic>
        <p:nvPicPr>
          <p:cNvPr id="77" name="object 28">
            <a:extLst>
              <a:ext uri="{FF2B5EF4-FFF2-40B4-BE49-F238E27FC236}">
                <a16:creationId xmlns:a16="http://schemas.microsoft.com/office/drawing/2014/main" id="{F17A6B8E-789D-75CE-EB1F-D2EC75764798}"/>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1726356"/>
            <a:ext cx="961643" cy="961643"/>
          </a:xfrm>
          <a:prstGeom prst="rect">
            <a:avLst/>
          </a:prstGeom>
        </p:spPr>
      </p:pic>
      <p:pic>
        <p:nvPicPr>
          <p:cNvPr id="78" name="object 29">
            <a:extLst>
              <a:ext uri="{FF2B5EF4-FFF2-40B4-BE49-F238E27FC236}">
                <a16:creationId xmlns:a16="http://schemas.microsoft.com/office/drawing/2014/main" id="{A761B007-7A29-66FC-A4C7-664A2B21B9EA}"/>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1726356"/>
            <a:ext cx="961643" cy="961643"/>
          </a:xfrm>
          <a:prstGeom prst="rect">
            <a:avLst/>
          </a:prstGeom>
        </p:spPr>
      </p:pic>
      <p:sp>
        <p:nvSpPr>
          <p:cNvPr id="79" name="object 30">
            <a:extLst>
              <a:ext uri="{FF2B5EF4-FFF2-40B4-BE49-F238E27FC236}">
                <a16:creationId xmlns:a16="http://schemas.microsoft.com/office/drawing/2014/main" id="{558D017B-FC77-6D5D-8AE1-FD58E5A8AC13}"/>
              </a:ext>
            </a:extLst>
          </p:cNvPr>
          <p:cNvSpPr txBox="1"/>
          <p:nvPr/>
        </p:nvSpPr>
        <p:spPr>
          <a:xfrm>
            <a:off x="2233053" y="1396273"/>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dirty="0">
              <a:latin typeface="Calibri"/>
              <a:cs typeface="Calibri"/>
            </a:endParaRPr>
          </a:p>
        </p:txBody>
      </p:sp>
      <p:sp>
        <p:nvSpPr>
          <p:cNvPr id="80" name="object 31">
            <a:extLst>
              <a:ext uri="{FF2B5EF4-FFF2-40B4-BE49-F238E27FC236}">
                <a16:creationId xmlns:a16="http://schemas.microsoft.com/office/drawing/2014/main" id="{B7E7CCC7-46F5-12B1-661F-967F7A3A1AA3}"/>
              </a:ext>
            </a:extLst>
          </p:cNvPr>
          <p:cNvSpPr txBox="1"/>
          <p:nvPr/>
        </p:nvSpPr>
        <p:spPr>
          <a:xfrm>
            <a:off x="9330325" y="1456629"/>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dirty="0">
              <a:latin typeface="Calibri"/>
              <a:cs typeface="Calibri"/>
            </a:endParaRPr>
          </a:p>
        </p:txBody>
      </p:sp>
      <p:sp>
        <p:nvSpPr>
          <p:cNvPr id="81" name="object 32">
            <a:extLst>
              <a:ext uri="{FF2B5EF4-FFF2-40B4-BE49-F238E27FC236}">
                <a16:creationId xmlns:a16="http://schemas.microsoft.com/office/drawing/2014/main" id="{B9962805-EA12-2877-BBE7-6EE6860E93CE}"/>
              </a:ext>
            </a:extLst>
          </p:cNvPr>
          <p:cNvSpPr/>
          <p:nvPr/>
        </p:nvSpPr>
        <p:spPr>
          <a:xfrm>
            <a:off x="8811009"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82" name="object 33">
            <a:extLst>
              <a:ext uri="{FF2B5EF4-FFF2-40B4-BE49-F238E27FC236}">
                <a16:creationId xmlns:a16="http://schemas.microsoft.com/office/drawing/2014/main" id="{172F1572-DE58-3EF1-F81D-AF49A0BCD0CD}"/>
              </a:ext>
            </a:extLst>
          </p:cNvPr>
          <p:cNvSpPr/>
          <p:nvPr/>
        </p:nvSpPr>
        <p:spPr>
          <a:xfrm>
            <a:off x="8245605"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83" name="object 34">
            <a:extLst>
              <a:ext uri="{FF2B5EF4-FFF2-40B4-BE49-F238E27FC236}">
                <a16:creationId xmlns:a16="http://schemas.microsoft.com/office/drawing/2014/main" id="{CEB18E34-A781-D100-C5DA-1A9F8BC03294}"/>
              </a:ext>
            </a:extLst>
          </p:cNvPr>
          <p:cNvSpPr/>
          <p:nvPr/>
        </p:nvSpPr>
        <p:spPr>
          <a:xfrm>
            <a:off x="3333535"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84" name="object 35">
            <a:extLst>
              <a:ext uri="{FF2B5EF4-FFF2-40B4-BE49-F238E27FC236}">
                <a16:creationId xmlns:a16="http://schemas.microsoft.com/office/drawing/2014/main" id="{1370D0D4-F41D-9A83-403D-581EE435C49F}"/>
              </a:ext>
            </a:extLst>
          </p:cNvPr>
          <p:cNvSpPr/>
          <p:nvPr/>
        </p:nvSpPr>
        <p:spPr>
          <a:xfrm>
            <a:off x="3411867"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85" name="object 36">
            <a:extLst>
              <a:ext uri="{FF2B5EF4-FFF2-40B4-BE49-F238E27FC236}">
                <a16:creationId xmlns:a16="http://schemas.microsoft.com/office/drawing/2014/main" id="{561A42B0-B626-172C-30EB-2E764DAFFC7D}"/>
              </a:ext>
            </a:extLst>
          </p:cNvPr>
          <p:cNvSpPr/>
          <p:nvPr/>
        </p:nvSpPr>
        <p:spPr>
          <a:xfrm>
            <a:off x="3490995"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86" name="object 37">
            <a:extLst>
              <a:ext uri="{FF2B5EF4-FFF2-40B4-BE49-F238E27FC236}">
                <a16:creationId xmlns:a16="http://schemas.microsoft.com/office/drawing/2014/main" id="{1002BDF1-6BF6-4C09-E520-00AB2C44548E}"/>
              </a:ext>
            </a:extLst>
          </p:cNvPr>
          <p:cNvSpPr/>
          <p:nvPr/>
        </p:nvSpPr>
        <p:spPr>
          <a:xfrm>
            <a:off x="3592831"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87" name="object 38">
            <a:extLst>
              <a:ext uri="{FF2B5EF4-FFF2-40B4-BE49-F238E27FC236}">
                <a16:creationId xmlns:a16="http://schemas.microsoft.com/office/drawing/2014/main" id="{5E3C5BE5-49E0-97E3-AF46-01C06013EF70}"/>
              </a:ext>
            </a:extLst>
          </p:cNvPr>
          <p:cNvSpPr/>
          <p:nvPr/>
        </p:nvSpPr>
        <p:spPr>
          <a:xfrm>
            <a:off x="3027429"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88" name="object 39">
            <a:extLst>
              <a:ext uri="{FF2B5EF4-FFF2-40B4-BE49-F238E27FC236}">
                <a16:creationId xmlns:a16="http://schemas.microsoft.com/office/drawing/2014/main" id="{A2C1EB96-BB25-430B-412C-E39731E6F5F8}"/>
              </a:ext>
            </a:extLst>
          </p:cNvPr>
          <p:cNvGrpSpPr/>
          <p:nvPr/>
        </p:nvGrpSpPr>
        <p:grpSpPr>
          <a:xfrm>
            <a:off x="3137918" y="1439846"/>
            <a:ext cx="586740" cy="581025"/>
            <a:chOff x="3137916" y="1168908"/>
            <a:chExt cx="586740" cy="581025"/>
          </a:xfrm>
        </p:grpSpPr>
        <p:pic>
          <p:nvPicPr>
            <p:cNvPr id="89" name="object 40">
              <a:extLst>
                <a:ext uri="{FF2B5EF4-FFF2-40B4-BE49-F238E27FC236}">
                  <a16:creationId xmlns:a16="http://schemas.microsoft.com/office/drawing/2014/main" id="{30D46191-5270-0E0A-6D46-7CA739946522}"/>
                </a:ext>
              </a:extLst>
            </p:cNvPr>
            <p:cNvPicPr/>
            <p:nvPr/>
          </p:nvPicPr>
          <p:blipFill>
            <a:blip r:embed="rId2" cstate="print"/>
            <a:stretch>
              <a:fillRect/>
            </a:stretch>
          </p:blipFill>
          <p:spPr>
            <a:xfrm>
              <a:off x="3141934" y="1170849"/>
              <a:ext cx="574683" cy="570664"/>
            </a:xfrm>
            <a:prstGeom prst="rect">
              <a:avLst/>
            </a:prstGeom>
          </p:spPr>
        </p:pic>
        <p:sp>
          <p:nvSpPr>
            <p:cNvPr id="90" name="object 41">
              <a:extLst>
                <a:ext uri="{FF2B5EF4-FFF2-40B4-BE49-F238E27FC236}">
                  <a16:creationId xmlns:a16="http://schemas.microsoft.com/office/drawing/2014/main" id="{A5D0889D-F3EF-7D71-A0D7-BC0BC3BB7792}"/>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91" name="object 42">
              <a:extLst>
                <a:ext uri="{FF2B5EF4-FFF2-40B4-BE49-F238E27FC236}">
                  <a16:creationId xmlns:a16="http://schemas.microsoft.com/office/drawing/2014/main" id="{1B20D50C-EE39-290D-132E-70E6E2207582}"/>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92" name="object 43">
              <a:extLst>
                <a:ext uri="{FF2B5EF4-FFF2-40B4-BE49-F238E27FC236}">
                  <a16:creationId xmlns:a16="http://schemas.microsoft.com/office/drawing/2014/main" id="{2EF0D63D-476D-D6D5-9A06-A901CCD30F4E}"/>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93" name="object 44">
            <a:extLst>
              <a:ext uri="{FF2B5EF4-FFF2-40B4-BE49-F238E27FC236}">
                <a16:creationId xmlns:a16="http://schemas.microsoft.com/office/drawing/2014/main" id="{26153F70-ABAA-3C79-0DCE-3272F2BEC315}"/>
              </a:ext>
            </a:extLst>
          </p:cNvPr>
          <p:cNvGrpSpPr/>
          <p:nvPr/>
        </p:nvGrpSpPr>
        <p:grpSpPr>
          <a:xfrm>
            <a:off x="8377430" y="1439846"/>
            <a:ext cx="586740" cy="581025"/>
            <a:chOff x="8377428" y="1168908"/>
            <a:chExt cx="586740" cy="581025"/>
          </a:xfrm>
        </p:grpSpPr>
        <p:pic>
          <p:nvPicPr>
            <p:cNvPr id="94" name="object 45">
              <a:extLst>
                <a:ext uri="{FF2B5EF4-FFF2-40B4-BE49-F238E27FC236}">
                  <a16:creationId xmlns:a16="http://schemas.microsoft.com/office/drawing/2014/main" id="{50DD7628-CDE2-D665-1514-256703F5AAFB}"/>
                </a:ext>
              </a:extLst>
            </p:cNvPr>
            <p:cNvPicPr/>
            <p:nvPr/>
          </p:nvPicPr>
          <p:blipFill>
            <a:blip r:embed="rId2" cstate="print"/>
            <a:stretch>
              <a:fillRect/>
            </a:stretch>
          </p:blipFill>
          <p:spPr>
            <a:xfrm>
              <a:off x="8381446" y="1170849"/>
              <a:ext cx="574683" cy="570664"/>
            </a:xfrm>
            <a:prstGeom prst="rect">
              <a:avLst/>
            </a:prstGeom>
          </p:spPr>
        </p:pic>
        <p:sp>
          <p:nvSpPr>
            <p:cNvPr id="95" name="object 46">
              <a:extLst>
                <a:ext uri="{FF2B5EF4-FFF2-40B4-BE49-F238E27FC236}">
                  <a16:creationId xmlns:a16="http://schemas.microsoft.com/office/drawing/2014/main" id="{EC128593-471F-24E9-3C15-A912E5EC88BE}"/>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96" name="object 47">
              <a:extLst>
                <a:ext uri="{FF2B5EF4-FFF2-40B4-BE49-F238E27FC236}">
                  <a16:creationId xmlns:a16="http://schemas.microsoft.com/office/drawing/2014/main" id="{FD0E3523-7302-4222-328A-218F4C9B19A8}"/>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dirty="0"/>
            </a:p>
          </p:txBody>
        </p:sp>
        <p:sp>
          <p:nvSpPr>
            <p:cNvPr id="97" name="object 48">
              <a:extLst>
                <a:ext uri="{FF2B5EF4-FFF2-40B4-BE49-F238E27FC236}">
                  <a16:creationId xmlns:a16="http://schemas.microsoft.com/office/drawing/2014/main" id="{086953AC-6D1F-1DA6-6EC6-2C4D67AE732A}"/>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98" name="object 49">
            <a:extLst>
              <a:ext uri="{FF2B5EF4-FFF2-40B4-BE49-F238E27FC236}">
                <a16:creationId xmlns:a16="http://schemas.microsoft.com/office/drawing/2014/main" id="{271433FD-78D6-3D97-417A-1AF06471FA37}"/>
              </a:ext>
            </a:extLst>
          </p:cNvPr>
          <p:cNvSpPr txBox="1"/>
          <p:nvPr/>
        </p:nvSpPr>
        <p:spPr>
          <a:xfrm>
            <a:off x="3325115"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99" name="object 50">
            <a:extLst>
              <a:ext uri="{FF2B5EF4-FFF2-40B4-BE49-F238E27FC236}">
                <a16:creationId xmlns:a16="http://schemas.microsoft.com/office/drawing/2014/main" id="{E4650C4F-BE39-2A0F-545D-56C5D707ACF6}"/>
              </a:ext>
            </a:extLst>
          </p:cNvPr>
          <p:cNvPicPr/>
          <p:nvPr/>
        </p:nvPicPr>
        <p:blipFill>
          <a:blip r:embed="rId12" cstate="print"/>
          <a:stretch>
            <a:fillRect/>
          </a:stretch>
        </p:blipFill>
        <p:spPr>
          <a:xfrm>
            <a:off x="3315972" y="2285409"/>
            <a:ext cx="213867" cy="213867"/>
          </a:xfrm>
          <a:prstGeom prst="rect">
            <a:avLst/>
          </a:prstGeom>
        </p:spPr>
      </p:pic>
      <p:sp>
        <p:nvSpPr>
          <p:cNvPr id="100" name="object 51">
            <a:extLst>
              <a:ext uri="{FF2B5EF4-FFF2-40B4-BE49-F238E27FC236}">
                <a16:creationId xmlns:a16="http://schemas.microsoft.com/office/drawing/2014/main" id="{7A59D811-165C-46F6-6E54-8A707232E404}"/>
              </a:ext>
            </a:extLst>
          </p:cNvPr>
          <p:cNvSpPr txBox="1"/>
          <p:nvPr/>
        </p:nvSpPr>
        <p:spPr>
          <a:xfrm>
            <a:off x="8561323"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101" name="object 52">
            <a:extLst>
              <a:ext uri="{FF2B5EF4-FFF2-40B4-BE49-F238E27FC236}">
                <a16:creationId xmlns:a16="http://schemas.microsoft.com/office/drawing/2014/main" id="{F6B08D01-01EB-66C0-AD48-5764954457CC}"/>
              </a:ext>
            </a:extLst>
          </p:cNvPr>
          <p:cNvPicPr/>
          <p:nvPr/>
        </p:nvPicPr>
        <p:blipFill>
          <a:blip r:embed="rId12" cstate="print"/>
          <a:stretch>
            <a:fillRect/>
          </a:stretch>
        </p:blipFill>
        <p:spPr>
          <a:xfrm>
            <a:off x="8550911" y="2285409"/>
            <a:ext cx="213868" cy="213867"/>
          </a:xfrm>
          <a:prstGeom prst="rect">
            <a:avLst/>
          </a:prstGeom>
        </p:spPr>
      </p:pic>
      <p:sp>
        <p:nvSpPr>
          <p:cNvPr id="102" name="object 53">
            <a:extLst>
              <a:ext uri="{FF2B5EF4-FFF2-40B4-BE49-F238E27FC236}">
                <a16:creationId xmlns:a16="http://schemas.microsoft.com/office/drawing/2014/main" id="{BE94897C-7F96-59D7-46D8-74542FC39948}"/>
              </a:ext>
            </a:extLst>
          </p:cNvPr>
          <p:cNvSpPr/>
          <p:nvPr/>
        </p:nvSpPr>
        <p:spPr>
          <a:xfrm>
            <a:off x="8551711"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103" name="object 54">
            <a:extLst>
              <a:ext uri="{FF2B5EF4-FFF2-40B4-BE49-F238E27FC236}">
                <a16:creationId xmlns:a16="http://schemas.microsoft.com/office/drawing/2014/main" id="{F1707B88-CEB0-89A7-CE76-872F2DF7095E}"/>
              </a:ext>
            </a:extLst>
          </p:cNvPr>
          <p:cNvSpPr/>
          <p:nvPr/>
        </p:nvSpPr>
        <p:spPr>
          <a:xfrm>
            <a:off x="8630043"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104" name="object 55">
            <a:extLst>
              <a:ext uri="{FF2B5EF4-FFF2-40B4-BE49-F238E27FC236}">
                <a16:creationId xmlns:a16="http://schemas.microsoft.com/office/drawing/2014/main" id="{4D99CF22-2947-C8BF-158B-01A085D16860}"/>
              </a:ext>
            </a:extLst>
          </p:cNvPr>
          <p:cNvSpPr/>
          <p:nvPr/>
        </p:nvSpPr>
        <p:spPr>
          <a:xfrm>
            <a:off x="8709171"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pic>
        <p:nvPicPr>
          <p:cNvPr id="105" name="object 56">
            <a:extLst>
              <a:ext uri="{FF2B5EF4-FFF2-40B4-BE49-F238E27FC236}">
                <a16:creationId xmlns:a16="http://schemas.microsoft.com/office/drawing/2014/main" id="{762C5FD6-3801-E92A-D0C0-0BFB87A0E1A2}"/>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3931586"/>
            <a:ext cx="960119" cy="960119"/>
          </a:xfrm>
          <a:prstGeom prst="rect">
            <a:avLst/>
          </a:prstGeom>
        </p:spPr>
      </p:pic>
      <p:sp>
        <p:nvSpPr>
          <p:cNvPr id="106" name="object 58">
            <a:extLst>
              <a:ext uri="{FF2B5EF4-FFF2-40B4-BE49-F238E27FC236}">
                <a16:creationId xmlns:a16="http://schemas.microsoft.com/office/drawing/2014/main" id="{D12E105E-AB64-69AC-6C03-48424D46A84A}"/>
              </a:ext>
            </a:extLst>
          </p:cNvPr>
          <p:cNvSpPr txBox="1"/>
          <p:nvPr/>
        </p:nvSpPr>
        <p:spPr>
          <a:xfrm>
            <a:off x="2230757" y="4897168"/>
            <a:ext cx="505459" cy="320601"/>
          </a:xfrm>
          <a:prstGeom prst="rect">
            <a:avLst/>
          </a:prstGeom>
        </p:spPr>
        <p:txBody>
          <a:bodyPr vert="horz" wrap="square" lIns="0" tIns="12700" rIns="0" bIns="0" rtlCol="0">
            <a:spAutoFit/>
          </a:bodyPr>
          <a:lstStyle/>
          <a:p>
            <a:pPr marL="12701">
              <a:spcBef>
                <a:spcPts val="100"/>
              </a:spcBef>
            </a:pPr>
            <a:r>
              <a:rPr sz="2000" spc="-20" dirty="0">
                <a:latin typeface="Calibri"/>
                <a:cs typeface="Calibri"/>
              </a:rPr>
              <a:t>Data</a:t>
            </a:r>
            <a:endParaRPr sz="2000" dirty="0">
              <a:latin typeface="Calibri"/>
              <a:cs typeface="Calibri"/>
            </a:endParaRPr>
          </a:p>
        </p:txBody>
      </p:sp>
      <p:sp>
        <p:nvSpPr>
          <p:cNvPr id="107" name="object 59">
            <a:extLst>
              <a:ext uri="{FF2B5EF4-FFF2-40B4-BE49-F238E27FC236}">
                <a16:creationId xmlns:a16="http://schemas.microsoft.com/office/drawing/2014/main" id="{43E30011-F1A5-793E-AA96-63E328535441}"/>
              </a:ext>
            </a:extLst>
          </p:cNvPr>
          <p:cNvSpPr txBox="1"/>
          <p:nvPr/>
        </p:nvSpPr>
        <p:spPr>
          <a:xfrm>
            <a:off x="9328277" y="4876909"/>
            <a:ext cx="608331" cy="320601"/>
          </a:xfrm>
          <a:prstGeom prst="rect">
            <a:avLst/>
          </a:prstGeom>
        </p:spPr>
        <p:txBody>
          <a:bodyPr vert="horz" wrap="square" lIns="0" tIns="12700" rIns="0" bIns="0" rtlCol="0">
            <a:spAutoFit/>
          </a:bodyPr>
          <a:lstStyle/>
          <a:p>
            <a:pPr marL="12701">
              <a:spcBef>
                <a:spcPts val="100"/>
              </a:spcBef>
            </a:pPr>
            <a:r>
              <a:rPr sz="2000" spc="-11" dirty="0">
                <a:latin typeface="Calibri"/>
                <a:cs typeface="Calibri"/>
              </a:rPr>
              <a:t>Noise</a:t>
            </a:r>
            <a:endParaRPr sz="2000">
              <a:latin typeface="Calibri"/>
              <a:cs typeface="Calibri"/>
            </a:endParaRPr>
          </a:p>
        </p:txBody>
      </p:sp>
      <p:sp>
        <p:nvSpPr>
          <p:cNvPr id="108" name="object 60">
            <a:extLst>
              <a:ext uri="{FF2B5EF4-FFF2-40B4-BE49-F238E27FC236}">
                <a16:creationId xmlns:a16="http://schemas.microsoft.com/office/drawing/2014/main" id="{B05D332F-CC5D-10EE-732C-F62B11EB6A53}"/>
              </a:ext>
            </a:extLst>
          </p:cNvPr>
          <p:cNvSpPr/>
          <p:nvPr/>
        </p:nvSpPr>
        <p:spPr>
          <a:xfrm>
            <a:off x="5278375" y="435995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sz="1872"/>
          </a:p>
        </p:txBody>
      </p:sp>
      <p:sp>
        <p:nvSpPr>
          <p:cNvPr id="109" name="object 61">
            <a:extLst>
              <a:ext uri="{FF2B5EF4-FFF2-40B4-BE49-F238E27FC236}">
                <a16:creationId xmlns:a16="http://schemas.microsoft.com/office/drawing/2014/main" id="{A6B948FC-7A55-2566-1897-75A64BC169CA}"/>
              </a:ext>
            </a:extLst>
          </p:cNvPr>
          <p:cNvSpPr/>
          <p:nvPr/>
        </p:nvSpPr>
        <p:spPr>
          <a:xfrm>
            <a:off x="8811009"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110" name="object 62">
            <a:extLst>
              <a:ext uri="{FF2B5EF4-FFF2-40B4-BE49-F238E27FC236}">
                <a16:creationId xmlns:a16="http://schemas.microsoft.com/office/drawing/2014/main" id="{1ECD8D66-10E7-1CAD-9587-BF3680801C74}"/>
              </a:ext>
            </a:extLst>
          </p:cNvPr>
          <p:cNvPicPr/>
          <p:nvPr/>
        </p:nvPicPr>
        <p:blipFill>
          <a:blip r:embed="rId13" cstate="print"/>
          <a:stretch>
            <a:fillRect/>
          </a:stretch>
        </p:blipFill>
        <p:spPr>
          <a:xfrm>
            <a:off x="8245603" y="4359957"/>
            <a:ext cx="245872" cy="104775"/>
          </a:xfrm>
          <a:prstGeom prst="rect">
            <a:avLst/>
          </a:prstGeom>
        </p:spPr>
      </p:pic>
      <p:sp>
        <p:nvSpPr>
          <p:cNvPr id="111" name="object 63">
            <a:extLst>
              <a:ext uri="{FF2B5EF4-FFF2-40B4-BE49-F238E27FC236}">
                <a16:creationId xmlns:a16="http://schemas.microsoft.com/office/drawing/2014/main" id="{EAAB5162-1F89-2BD2-18AE-13DEA02DD377}"/>
              </a:ext>
            </a:extLst>
          </p:cNvPr>
          <p:cNvSpPr/>
          <p:nvPr/>
        </p:nvSpPr>
        <p:spPr>
          <a:xfrm>
            <a:off x="3333535"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112" name="object 64">
            <a:extLst>
              <a:ext uri="{FF2B5EF4-FFF2-40B4-BE49-F238E27FC236}">
                <a16:creationId xmlns:a16="http://schemas.microsoft.com/office/drawing/2014/main" id="{08ACD30A-0E66-9D69-B183-B9117AD7D4A3}"/>
              </a:ext>
            </a:extLst>
          </p:cNvPr>
          <p:cNvSpPr/>
          <p:nvPr/>
        </p:nvSpPr>
        <p:spPr>
          <a:xfrm>
            <a:off x="3411867"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113" name="object 65">
            <a:extLst>
              <a:ext uri="{FF2B5EF4-FFF2-40B4-BE49-F238E27FC236}">
                <a16:creationId xmlns:a16="http://schemas.microsoft.com/office/drawing/2014/main" id="{22738787-D90E-9245-B3FA-1994BC229202}"/>
              </a:ext>
            </a:extLst>
          </p:cNvPr>
          <p:cNvSpPr/>
          <p:nvPr/>
        </p:nvSpPr>
        <p:spPr>
          <a:xfrm>
            <a:off x="3490995"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sp>
        <p:nvSpPr>
          <p:cNvPr id="114" name="object 66">
            <a:extLst>
              <a:ext uri="{FF2B5EF4-FFF2-40B4-BE49-F238E27FC236}">
                <a16:creationId xmlns:a16="http://schemas.microsoft.com/office/drawing/2014/main" id="{EEF20D1A-0DD7-DD9A-7D1D-2AA0FD2D97BD}"/>
              </a:ext>
            </a:extLst>
          </p:cNvPr>
          <p:cNvSpPr/>
          <p:nvPr/>
        </p:nvSpPr>
        <p:spPr>
          <a:xfrm>
            <a:off x="3592831"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115" name="object 67">
            <a:extLst>
              <a:ext uri="{FF2B5EF4-FFF2-40B4-BE49-F238E27FC236}">
                <a16:creationId xmlns:a16="http://schemas.microsoft.com/office/drawing/2014/main" id="{24A92AE6-FC53-5A43-3517-E92A81CE5DFF}"/>
              </a:ext>
            </a:extLst>
          </p:cNvPr>
          <p:cNvPicPr/>
          <p:nvPr/>
        </p:nvPicPr>
        <p:blipFill>
          <a:blip r:embed="rId14" cstate="print"/>
          <a:stretch>
            <a:fillRect/>
          </a:stretch>
        </p:blipFill>
        <p:spPr>
          <a:xfrm>
            <a:off x="3027427" y="4359957"/>
            <a:ext cx="245872" cy="104775"/>
          </a:xfrm>
          <a:prstGeom prst="rect">
            <a:avLst/>
          </a:prstGeom>
        </p:spPr>
      </p:pic>
      <p:sp>
        <p:nvSpPr>
          <p:cNvPr id="116" name="object 68">
            <a:extLst>
              <a:ext uri="{FF2B5EF4-FFF2-40B4-BE49-F238E27FC236}">
                <a16:creationId xmlns:a16="http://schemas.microsoft.com/office/drawing/2014/main" id="{A586C181-31BE-1203-E9BF-A5CF8B6521B9}"/>
              </a:ext>
            </a:extLst>
          </p:cNvPr>
          <p:cNvSpPr txBox="1"/>
          <p:nvPr/>
        </p:nvSpPr>
        <p:spPr>
          <a:xfrm>
            <a:off x="4354195" y="5028611"/>
            <a:ext cx="12446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117" name="object 75">
            <a:extLst>
              <a:ext uri="{FF2B5EF4-FFF2-40B4-BE49-F238E27FC236}">
                <a16:creationId xmlns:a16="http://schemas.microsoft.com/office/drawing/2014/main" id="{79F8A844-806C-7C89-B791-C4AA7DA934F3}"/>
              </a:ext>
            </a:extLst>
          </p:cNvPr>
          <p:cNvPicPr/>
          <p:nvPr/>
        </p:nvPicPr>
        <p:blipFill>
          <a:blip r:embed="rId15" cstate="print"/>
          <a:stretch>
            <a:fillRect/>
          </a:stretch>
        </p:blipFill>
        <p:spPr>
          <a:xfrm>
            <a:off x="2377829" y="3607367"/>
            <a:ext cx="229705" cy="169428"/>
          </a:xfrm>
          <a:prstGeom prst="rect">
            <a:avLst/>
          </a:prstGeom>
        </p:spPr>
      </p:pic>
      <p:grpSp>
        <p:nvGrpSpPr>
          <p:cNvPr id="118" name="object 76">
            <a:extLst>
              <a:ext uri="{FF2B5EF4-FFF2-40B4-BE49-F238E27FC236}">
                <a16:creationId xmlns:a16="http://schemas.microsoft.com/office/drawing/2014/main" id="{E9563031-9FC0-46FC-8DB8-40617C683B6B}"/>
              </a:ext>
            </a:extLst>
          </p:cNvPr>
          <p:cNvGrpSpPr/>
          <p:nvPr/>
        </p:nvGrpSpPr>
        <p:grpSpPr>
          <a:xfrm>
            <a:off x="4206613" y="3607365"/>
            <a:ext cx="356871" cy="168275"/>
            <a:chOff x="4206611" y="3336429"/>
            <a:chExt cx="356870" cy="168275"/>
          </a:xfrm>
        </p:grpSpPr>
        <p:pic>
          <p:nvPicPr>
            <p:cNvPr id="119" name="object 77">
              <a:extLst>
                <a:ext uri="{FF2B5EF4-FFF2-40B4-BE49-F238E27FC236}">
                  <a16:creationId xmlns:a16="http://schemas.microsoft.com/office/drawing/2014/main" id="{3CD94C5D-0964-38F9-8ADD-B3B67FEA91E2}"/>
                </a:ext>
              </a:extLst>
            </p:cNvPr>
            <p:cNvPicPr/>
            <p:nvPr/>
          </p:nvPicPr>
          <p:blipFill>
            <a:blip r:embed="rId4" cstate="print"/>
            <a:stretch>
              <a:fillRect/>
            </a:stretch>
          </p:blipFill>
          <p:spPr>
            <a:xfrm>
              <a:off x="4206611" y="3336429"/>
              <a:ext cx="202565" cy="167844"/>
            </a:xfrm>
            <a:prstGeom prst="rect">
              <a:avLst/>
            </a:prstGeom>
          </p:spPr>
        </p:pic>
        <p:sp>
          <p:nvSpPr>
            <p:cNvPr id="120" name="object 78">
              <a:extLst>
                <a:ext uri="{FF2B5EF4-FFF2-40B4-BE49-F238E27FC236}">
                  <a16:creationId xmlns:a16="http://schemas.microsoft.com/office/drawing/2014/main" id="{BBF467B7-3E79-2D6D-9A45-5D2527FD22D3}"/>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121" name="object 79">
            <a:extLst>
              <a:ext uri="{FF2B5EF4-FFF2-40B4-BE49-F238E27FC236}">
                <a16:creationId xmlns:a16="http://schemas.microsoft.com/office/drawing/2014/main" id="{F8FC3E91-0091-CC0A-76EA-CCCF28BAEF97}"/>
              </a:ext>
            </a:extLst>
          </p:cNvPr>
          <p:cNvPicPr/>
          <p:nvPr/>
        </p:nvPicPr>
        <p:blipFill>
          <a:blip r:embed="rId5" cstate="print"/>
          <a:stretch>
            <a:fillRect/>
          </a:stretch>
        </p:blipFill>
        <p:spPr>
          <a:xfrm>
            <a:off x="4609344" y="3661993"/>
            <a:ext cx="64344" cy="110840"/>
          </a:xfrm>
          <a:prstGeom prst="rect">
            <a:avLst/>
          </a:prstGeom>
        </p:spPr>
      </p:pic>
      <p:pic>
        <p:nvPicPr>
          <p:cNvPr id="122" name="object 80">
            <a:extLst>
              <a:ext uri="{FF2B5EF4-FFF2-40B4-BE49-F238E27FC236}">
                <a16:creationId xmlns:a16="http://schemas.microsoft.com/office/drawing/2014/main" id="{0AD112F2-A339-4125-4793-3CF1220E50A4}"/>
              </a:ext>
            </a:extLst>
          </p:cNvPr>
          <p:cNvPicPr/>
          <p:nvPr/>
        </p:nvPicPr>
        <p:blipFill>
          <a:blip r:embed="rId16" cstate="print"/>
          <a:stretch>
            <a:fillRect/>
          </a:stretch>
        </p:blipFill>
        <p:spPr>
          <a:xfrm>
            <a:off x="7609401" y="3606395"/>
            <a:ext cx="200371" cy="168453"/>
          </a:xfrm>
          <a:prstGeom prst="rect">
            <a:avLst/>
          </a:prstGeom>
        </p:spPr>
      </p:pic>
      <p:pic>
        <p:nvPicPr>
          <p:cNvPr id="123" name="object 81">
            <a:extLst>
              <a:ext uri="{FF2B5EF4-FFF2-40B4-BE49-F238E27FC236}">
                <a16:creationId xmlns:a16="http://schemas.microsoft.com/office/drawing/2014/main" id="{49BFAB6D-9425-B4D0-09B9-1EAE4F83ECB9}"/>
              </a:ext>
            </a:extLst>
          </p:cNvPr>
          <p:cNvPicPr/>
          <p:nvPr/>
        </p:nvPicPr>
        <p:blipFill>
          <a:blip r:embed="rId17" cstate="print"/>
          <a:stretch>
            <a:fillRect/>
          </a:stretch>
        </p:blipFill>
        <p:spPr>
          <a:xfrm>
            <a:off x="9523801" y="3607367"/>
            <a:ext cx="262473" cy="165471"/>
          </a:xfrm>
          <a:prstGeom prst="rect">
            <a:avLst/>
          </a:prstGeom>
        </p:spPr>
      </p:pic>
      <p:grpSp>
        <p:nvGrpSpPr>
          <p:cNvPr id="124" name="object 82">
            <a:extLst>
              <a:ext uri="{FF2B5EF4-FFF2-40B4-BE49-F238E27FC236}">
                <a16:creationId xmlns:a16="http://schemas.microsoft.com/office/drawing/2014/main" id="{1391B490-A0C5-8C3D-324B-63E849D9F666}"/>
              </a:ext>
            </a:extLst>
          </p:cNvPr>
          <p:cNvGrpSpPr/>
          <p:nvPr/>
        </p:nvGrpSpPr>
        <p:grpSpPr>
          <a:xfrm>
            <a:off x="5818634" y="1916856"/>
            <a:ext cx="586740" cy="588645"/>
            <a:chOff x="5818632" y="1645920"/>
            <a:chExt cx="586740" cy="588645"/>
          </a:xfrm>
        </p:grpSpPr>
        <p:pic>
          <p:nvPicPr>
            <p:cNvPr id="125" name="object 83">
              <a:extLst>
                <a:ext uri="{FF2B5EF4-FFF2-40B4-BE49-F238E27FC236}">
                  <a16:creationId xmlns:a16="http://schemas.microsoft.com/office/drawing/2014/main" id="{9B8F3043-DEAD-9D92-47AD-BC4C34DB7BD9}"/>
                </a:ext>
              </a:extLst>
            </p:cNvPr>
            <p:cNvPicPr/>
            <p:nvPr/>
          </p:nvPicPr>
          <p:blipFill>
            <a:blip r:embed="rId18" cstate="print"/>
            <a:stretch>
              <a:fillRect/>
            </a:stretch>
          </p:blipFill>
          <p:spPr>
            <a:xfrm>
              <a:off x="5818632" y="1645920"/>
              <a:ext cx="586739" cy="588263"/>
            </a:xfrm>
            <a:prstGeom prst="rect">
              <a:avLst/>
            </a:prstGeom>
          </p:spPr>
        </p:pic>
        <p:sp>
          <p:nvSpPr>
            <p:cNvPr id="126" name="object 84">
              <a:extLst>
                <a:ext uri="{FF2B5EF4-FFF2-40B4-BE49-F238E27FC236}">
                  <a16:creationId xmlns:a16="http://schemas.microsoft.com/office/drawing/2014/main" id="{982B1BD6-ABFD-100F-41C3-B2B5EE113ACB}"/>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sz="1872"/>
            </a:p>
          </p:txBody>
        </p:sp>
        <p:sp>
          <p:nvSpPr>
            <p:cNvPr id="127" name="object 85">
              <a:extLst>
                <a:ext uri="{FF2B5EF4-FFF2-40B4-BE49-F238E27FC236}">
                  <a16:creationId xmlns:a16="http://schemas.microsoft.com/office/drawing/2014/main" id="{D55B32BB-53FA-F627-7289-BCE4ACFDCEAB}"/>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sz="1872"/>
            </a:p>
          </p:txBody>
        </p:sp>
        <p:sp>
          <p:nvSpPr>
            <p:cNvPr id="128" name="object 86">
              <a:extLst>
                <a:ext uri="{FF2B5EF4-FFF2-40B4-BE49-F238E27FC236}">
                  <a16:creationId xmlns:a16="http://schemas.microsoft.com/office/drawing/2014/main" id="{4B004560-E149-3AF6-9F05-36F2F4B27EC9}"/>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sz="1872"/>
            </a:p>
          </p:txBody>
        </p:sp>
      </p:grpSp>
      <p:sp>
        <p:nvSpPr>
          <p:cNvPr id="129" name="object 87">
            <a:extLst>
              <a:ext uri="{FF2B5EF4-FFF2-40B4-BE49-F238E27FC236}">
                <a16:creationId xmlns:a16="http://schemas.microsoft.com/office/drawing/2014/main" id="{177191F2-CA5E-0EB5-F76A-F459E9064622}"/>
              </a:ext>
            </a:extLst>
          </p:cNvPr>
          <p:cNvSpPr txBox="1"/>
          <p:nvPr/>
        </p:nvSpPr>
        <p:spPr>
          <a:xfrm>
            <a:off x="5573395" y="204500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130" name="object 88">
            <a:extLst>
              <a:ext uri="{FF2B5EF4-FFF2-40B4-BE49-F238E27FC236}">
                <a16:creationId xmlns:a16="http://schemas.microsoft.com/office/drawing/2014/main" id="{5BAB485B-25E2-F11B-C73B-D65310CEC185}"/>
              </a:ext>
            </a:extLst>
          </p:cNvPr>
          <p:cNvPicPr/>
          <p:nvPr/>
        </p:nvPicPr>
        <p:blipFill>
          <a:blip r:embed="rId12" cstate="print"/>
          <a:stretch>
            <a:fillRect/>
          </a:stretch>
        </p:blipFill>
        <p:spPr>
          <a:xfrm>
            <a:off x="5563873" y="2104055"/>
            <a:ext cx="213867" cy="213868"/>
          </a:xfrm>
          <a:prstGeom prst="rect">
            <a:avLst/>
          </a:prstGeom>
        </p:spPr>
      </p:pic>
      <p:pic>
        <p:nvPicPr>
          <p:cNvPr id="131" name="object 27">
            <a:extLst>
              <a:ext uri="{FF2B5EF4-FFF2-40B4-BE49-F238E27FC236}">
                <a16:creationId xmlns:a16="http://schemas.microsoft.com/office/drawing/2014/main" id="{34B04361-EED0-AAF5-C0E5-F693731C5950}"/>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3927522"/>
            <a:ext cx="960119" cy="960119"/>
          </a:xfrm>
          <a:prstGeom prst="rect">
            <a:avLst/>
          </a:prstGeom>
        </p:spPr>
      </p:pic>
      <p:pic>
        <p:nvPicPr>
          <p:cNvPr id="132" name="object 28">
            <a:extLst>
              <a:ext uri="{FF2B5EF4-FFF2-40B4-BE49-F238E27FC236}">
                <a16:creationId xmlns:a16="http://schemas.microsoft.com/office/drawing/2014/main" id="{3A07959E-BB2A-0B2C-8678-71151E772E10}"/>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3926757"/>
            <a:ext cx="961643" cy="961643"/>
          </a:xfrm>
          <a:prstGeom prst="rect">
            <a:avLst/>
          </a:prstGeom>
        </p:spPr>
      </p:pic>
      <p:pic>
        <p:nvPicPr>
          <p:cNvPr id="133" name="object 29">
            <a:extLst>
              <a:ext uri="{FF2B5EF4-FFF2-40B4-BE49-F238E27FC236}">
                <a16:creationId xmlns:a16="http://schemas.microsoft.com/office/drawing/2014/main" id="{05FBA09D-9563-F9FE-CB62-52E534A72F70}"/>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3926757"/>
            <a:ext cx="961643" cy="961643"/>
          </a:xfrm>
          <a:prstGeom prst="rect">
            <a:avLst/>
          </a:prstGeom>
        </p:spPr>
      </p:pic>
      <p:sp>
        <p:nvSpPr>
          <p:cNvPr id="134" name="文本框 133">
            <a:extLst>
              <a:ext uri="{FF2B5EF4-FFF2-40B4-BE49-F238E27FC236}">
                <a16:creationId xmlns:a16="http://schemas.microsoft.com/office/drawing/2014/main" id="{8DA4B264-9B7E-C9A4-57A0-354A53322444}"/>
              </a:ext>
            </a:extLst>
          </p:cNvPr>
          <p:cNvSpPr txBox="1"/>
          <p:nvPr/>
        </p:nvSpPr>
        <p:spPr>
          <a:xfrm>
            <a:off x="5219828" y="5870826"/>
            <a:ext cx="1752347" cy="369332"/>
          </a:xfrm>
          <a:prstGeom prst="rect">
            <a:avLst/>
          </a:prstGeom>
          <a:noFill/>
        </p:spPr>
        <p:txBody>
          <a:bodyPr wrap="square">
            <a:spAutoFit/>
          </a:bodyPr>
          <a:lstStyle/>
          <a:p>
            <a:pPr marL="12701">
              <a:spcBef>
                <a:spcPts val="1431"/>
              </a:spcBef>
            </a:pPr>
            <a:r>
              <a:rPr lang="en-US" altLang="zh-CN" sz="1800" b="1" dirty="0">
                <a:latin typeface="Calibri"/>
                <a:cs typeface="Calibri"/>
              </a:rPr>
              <a:t>Denoise</a:t>
            </a:r>
            <a:r>
              <a:rPr lang="en-US" altLang="zh-CN" sz="1800" b="1" spc="-71" dirty="0">
                <a:latin typeface="Calibri"/>
                <a:cs typeface="Calibri"/>
              </a:rPr>
              <a:t> </a:t>
            </a:r>
            <a:r>
              <a:rPr lang="en-US" altLang="zh-CN" sz="1800" spc="-11" dirty="0">
                <a:latin typeface="Calibri"/>
                <a:cs typeface="Calibri"/>
              </a:rPr>
              <a:t>Process</a:t>
            </a:r>
            <a:endParaRPr lang="en-US" altLang="zh-CN" sz="1800" dirty="0">
              <a:latin typeface="Calibri"/>
              <a:cs typeface="Calibri"/>
            </a:endParaRPr>
          </a:p>
        </p:txBody>
      </p:sp>
      <p:sp>
        <p:nvSpPr>
          <p:cNvPr id="135" name="文本框 134">
            <a:extLst>
              <a:ext uri="{FF2B5EF4-FFF2-40B4-BE49-F238E27FC236}">
                <a16:creationId xmlns:a16="http://schemas.microsoft.com/office/drawing/2014/main" id="{EDD0B7D1-94B8-3633-FF95-F303FA021006}"/>
              </a:ext>
            </a:extLst>
          </p:cNvPr>
          <p:cNvSpPr txBox="1"/>
          <p:nvPr/>
        </p:nvSpPr>
        <p:spPr>
          <a:xfrm>
            <a:off x="7280577" y="5530393"/>
            <a:ext cx="811440" cy="549702"/>
          </a:xfrm>
          <a:prstGeom prst="rect">
            <a:avLst/>
          </a:prstGeom>
          <a:noFill/>
        </p:spPr>
        <p:txBody>
          <a:bodyPr wrap="none" rtlCol="0">
            <a:spAutoFit/>
          </a:bodyPr>
          <a:lstStyle/>
          <a:p>
            <a:pPr algn="ctr"/>
            <a:r>
              <a:rPr lang="en-US" altLang="zh-CN" sz="1872" dirty="0">
                <a:solidFill>
                  <a:schemeClr val="accent1">
                    <a:lumMod val="75000"/>
                  </a:schemeClr>
                </a:solidFill>
                <a:latin typeface="Times New Roman" panose="02020603050405020304" pitchFamily="18" charset="0"/>
                <a:cs typeface="Times New Roman" panose="02020603050405020304" pitchFamily="18" charset="0"/>
              </a:rPr>
              <a:t>Model</a:t>
            </a:r>
          </a:p>
          <a:p>
            <a:pPr algn="ct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sz="1100" dirty="0">
                <a:solidFill>
                  <a:schemeClr val="accent1">
                    <a:lumMod val="75000"/>
                  </a:schemeClr>
                </a:solidFill>
                <a:latin typeface="Times New Roman" panose="02020603050405020304" pitchFamily="18" charset="0"/>
                <a:cs typeface="Times New Roman" panose="02020603050405020304" pitchFamily="18" charset="0"/>
              </a:rPr>
              <a:t>t</a:t>
            </a: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endParaRPr lang="zh-CN" altLang="en-US" sz="1872"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6" name="箭头: 下 135">
            <a:extLst>
              <a:ext uri="{FF2B5EF4-FFF2-40B4-BE49-F238E27FC236}">
                <a16:creationId xmlns:a16="http://schemas.microsoft.com/office/drawing/2014/main" id="{334E172B-9E89-F167-0167-F7A2AF0E7277}"/>
              </a:ext>
            </a:extLst>
          </p:cNvPr>
          <p:cNvSpPr/>
          <p:nvPr/>
        </p:nvSpPr>
        <p:spPr>
          <a:xfrm>
            <a:off x="7656321" y="4897165"/>
            <a:ext cx="57027" cy="650891"/>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37" name="箭头: 下 136">
            <a:extLst>
              <a:ext uri="{FF2B5EF4-FFF2-40B4-BE49-F238E27FC236}">
                <a16:creationId xmlns:a16="http://schemas.microsoft.com/office/drawing/2014/main" id="{A9C85D1D-1AAE-1BA8-9462-7AFF17B0924E}"/>
              </a:ext>
            </a:extLst>
          </p:cNvPr>
          <p:cNvSpPr/>
          <p:nvPr/>
        </p:nvSpPr>
        <p:spPr>
          <a:xfrm rot="5400000">
            <a:off x="5928031" y="4607045"/>
            <a:ext cx="52060" cy="250282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38" name="椭圆 137">
            <a:extLst>
              <a:ext uri="{FF2B5EF4-FFF2-40B4-BE49-F238E27FC236}">
                <a16:creationId xmlns:a16="http://schemas.microsoft.com/office/drawing/2014/main" id="{507A7141-3326-24CC-A7F9-C9B623ED4948}"/>
              </a:ext>
            </a:extLst>
          </p:cNvPr>
          <p:cNvSpPr/>
          <p:nvPr/>
        </p:nvSpPr>
        <p:spPr>
          <a:xfrm>
            <a:off x="4354198" y="5130275"/>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39" name="箭头: 下 138">
            <a:extLst>
              <a:ext uri="{FF2B5EF4-FFF2-40B4-BE49-F238E27FC236}">
                <a16:creationId xmlns:a16="http://schemas.microsoft.com/office/drawing/2014/main" id="{AA377D87-D99B-E2D7-58D5-424ED3AEF54D}"/>
              </a:ext>
            </a:extLst>
          </p:cNvPr>
          <p:cNvSpPr/>
          <p:nvPr/>
        </p:nvSpPr>
        <p:spPr>
          <a:xfrm rot="10800000">
            <a:off x="4387913" y="5265573"/>
            <a:ext cx="57027"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40" name="箭头: 下 139">
            <a:extLst>
              <a:ext uri="{FF2B5EF4-FFF2-40B4-BE49-F238E27FC236}">
                <a16:creationId xmlns:a16="http://schemas.microsoft.com/office/drawing/2014/main" id="{AA04BC98-4829-64E8-0F2C-8FED23B42789}"/>
              </a:ext>
            </a:extLst>
          </p:cNvPr>
          <p:cNvSpPr/>
          <p:nvPr/>
        </p:nvSpPr>
        <p:spPr>
          <a:xfrm rot="10800000">
            <a:off x="4387913" y="4887640"/>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41" name="箭头: 下 140">
            <a:extLst>
              <a:ext uri="{FF2B5EF4-FFF2-40B4-BE49-F238E27FC236}">
                <a16:creationId xmlns:a16="http://schemas.microsoft.com/office/drawing/2014/main" id="{DABB1D23-5449-6B72-B2CF-F1E914F3B26F}"/>
              </a:ext>
            </a:extLst>
          </p:cNvPr>
          <p:cNvSpPr/>
          <p:nvPr/>
        </p:nvSpPr>
        <p:spPr>
          <a:xfrm rot="5400000">
            <a:off x="6058318" y="3581994"/>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42" name="标题 1">
            <a:extLst>
              <a:ext uri="{FF2B5EF4-FFF2-40B4-BE49-F238E27FC236}">
                <a16:creationId xmlns:a16="http://schemas.microsoft.com/office/drawing/2014/main" id="{736FB602-9BF9-E03B-DBEF-434C5FCD49EF}"/>
              </a:ext>
            </a:extLst>
          </p:cNvPr>
          <p:cNvSpPr txBox="1">
            <a:spLocks/>
          </p:cNvSpPr>
          <p:nvPr/>
        </p:nvSpPr>
        <p:spPr>
          <a:xfrm>
            <a:off x="-299806" y="319791"/>
            <a:ext cx="6042362" cy="728030"/>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altLang="zh-CN" sz="4400" b="1" dirty="0">
                <a:solidFill>
                  <a:srgbClr val="000000"/>
                </a:solidFill>
                <a:ea typeface="+mn-ea"/>
                <a:cs typeface="+mn-cs"/>
              </a:rPr>
              <a:t>Diffusion</a:t>
            </a:r>
            <a:r>
              <a:rPr lang="en-US" altLang="zh-CN" sz="4400" b="1" spc="-60" dirty="0">
                <a:solidFill>
                  <a:srgbClr val="000000"/>
                </a:solidFill>
                <a:ea typeface="+mn-ea"/>
                <a:cs typeface="+mn-cs"/>
              </a:rPr>
              <a:t> </a:t>
            </a:r>
            <a:r>
              <a:rPr lang="en-US" altLang="zh-CN" sz="4400" b="1" dirty="0">
                <a:solidFill>
                  <a:srgbClr val="000000"/>
                </a:solidFill>
                <a:ea typeface="+mn-ea"/>
                <a:cs typeface="+mn-cs"/>
              </a:rPr>
              <a:t>Model</a:t>
            </a:r>
            <a:endParaRPr lang="zh-CN" altLang="en-US" sz="4400" dirty="0"/>
          </a:p>
        </p:txBody>
      </p:sp>
      <p:sp>
        <p:nvSpPr>
          <p:cNvPr id="57" name="object 9">
            <a:extLst>
              <a:ext uri="{FF2B5EF4-FFF2-40B4-BE49-F238E27FC236}">
                <a16:creationId xmlns:a16="http://schemas.microsoft.com/office/drawing/2014/main" id="{8805C8DC-F218-91FB-ED48-07AF12978F25}"/>
              </a:ext>
            </a:extLst>
          </p:cNvPr>
          <p:cNvSpPr/>
          <p:nvPr/>
        </p:nvSpPr>
        <p:spPr>
          <a:xfrm>
            <a:off x="3872739" y="4981449"/>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5"/>
            </a:solidFill>
          </a:ln>
        </p:spPr>
        <p:txBody>
          <a:bodyPr wrap="square" lIns="0" tIns="0" rIns="0" bIns="0" rtlCol="0"/>
          <a:lstStyle/>
          <a:p>
            <a:endParaRPr sz="1872" dirty="0"/>
          </a:p>
        </p:txBody>
      </p:sp>
    </p:spTree>
    <p:extLst>
      <p:ext uri="{BB962C8B-B14F-4D97-AF65-F5344CB8AC3E}">
        <p14:creationId xmlns:p14="http://schemas.microsoft.com/office/powerpoint/2010/main" val="1401392408"/>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990B2-5F0B-DD75-9A8D-D8D61765C80E}"/>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E684DFEE-3737-691A-A901-CE5A205FB4DB}"/>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BCA1F5CF-1015-A680-F368-D772070C0A86}"/>
              </a:ext>
            </a:extLst>
          </p:cNvPr>
          <p:cNvSpPr>
            <a:spLocks noGrp="1"/>
          </p:cNvSpPr>
          <p:nvPr>
            <p:ph type="sldNum" sz="quarter" idx="12"/>
          </p:nvPr>
        </p:nvSpPr>
        <p:spPr/>
        <p:txBody>
          <a:bodyPr/>
          <a:lstStyle/>
          <a:p>
            <a:fld id="{0C913308-F349-4B6D-A68A-DD1791B4A57B}" type="slidenum">
              <a:rPr lang="zh-CN" altLang="en-US" smtClean="0"/>
              <a:t>7</a:t>
            </a:fld>
            <a:endParaRPr lang="zh-CN" altLang="en-US"/>
          </a:p>
        </p:txBody>
      </p:sp>
      <p:sp>
        <p:nvSpPr>
          <p:cNvPr id="4" name="标题 4">
            <a:extLst>
              <a:ext uri="{FF2B5EF4-FFF2-40B4-BE49-F238E27FC236}">
                <a16:creationId xmlns:a16="http://schemas.microsoft.com/office/drawing/2014/main" id="{60695813-3099-E5BA-83C7-816DA8BE7C59}"/>
              </a:ext>
            </a:extLst>
          </p:cNvPr>
          <p:cNvSpPr txBox="1">
            <a:spLocks/>
          </p:cNvSpPr>
          <p:nvPr/>
        </p:nvSpPr>
        <p:spPr>
          <a:xfrm>
            <a:off x="480691" y="365127"/>
            <a:ext cx="10515600"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endParaRPr lang="zh-CN" altLang="en-US" dirty="0"/>
          </a:p>
        </p:txBody>
      </p:sp>
      <p:sp>
        <p:nvSpPr>
          <p:cNvPr id="5" name="object 75">
            <a:extLst>
              <a:ext uri="{FF2B5EF4-FFF2-40B4-BE49-F238E27FC236}">
                <a16:creationId xmlns:a16="http://schemas.microsoft.com/office/drawing/2014/main" id="{78E41270-3726-93D7-59D8-CB2F1515949E}"/>
              </a:ext>
            </a:extLst>
          </p:cNvPr>
          <p:cNvSpPr/>
          <p:nvPr/>
        </p:nvSpPr>
        <p:spPr>
          <a:xfrm>
            <a:off x="855171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15" name="object 76">
            <a:extLst>
              <a:ext uri="{FF2B5EF4-FFF2-40B4-BE49-F238E27FC236}">
                <a16:creationId xmlns:a16="http://schemas.microsoft.com/office/drawing/2014/main" id="{BB1A24C3-3250-64F0-E7A1-CCD78DA5958A}"/>
              </a:ext>
            </a:extLst>
          </p:cNvPr>
          <p:cNvSpPr/>
          <p:nvPr/>
        </p:nvSpPr>
        <p:spPr>
          <a:xfrm>
            <a:off x="8630043"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16" name="object 77">
            <a:extLst>
              <a:ext uri="{FF2B5EF4-FFF2-40B4-BE49-F238E27FC236}">
                <a16:creationId xmlns:a16="http://schemas.microsoft.com/office/drawing/2014/main" id="{EFF3DD1D-706C-4DAB-5501-B049755D482B}"/>
              </a:ext>
            </a:extLst>
          </p:cNvPr>
          <p:cNvSpPr/>
          <p:nvPr/>
        </p:nvSpPr>
        <p:spPr>
          <a:xfrm>
            <a:off x="870917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17" name="object 79">
            <a:extLst>
              <a:ext uri="{FF2B5EF4-FFF2-40B4-BE49-F238E27FC236}">
                <a16:creationId xmlns:a16="http://schemas.microsoft.com/office/drawing/2014/main" id="{7F6A63BF-A708-07B1-649A-8F31F8712B6B}"/>
              </a:ext>
            </a:extLst>
          </p:cNvPr>
          <p:cNvPicPr/>
          <p:nvPr/>
        </p:nvPicPr>
        <p:blipFill>
          <a:blip r:embed="rId2" cstate="print">
            <a:extLst>
              <a:ext uri="{28A0092B-C50C-407E-A947-70E740481C1C}">
                <a14:useLocalDpi xmlns:a14="http://schemas.microsoft.com/office/drawing/2010/main" val="0"/>
              </a:ext>
            </a:extLst>
          </a:blip>
          <a:srcRect/>
          <a:stretch/>
        </p:blipFill>
        <p:spPr>
          <a:xfrm>
            <a:off x="1990347" y="1456183"/>
            <a:ext cx="960119" cy="960119"/>
          </a:xfrm>
          <a:prstGeom prst="rect">
            <a:avLst/>
          </a:prstGeom>
        </p:spPr>
      </p:pic>
      <p:pic>
        <p:nvPicPr>
          <p:cNvPr id="18" name="object 80">
            <a:extLst>
              <a:ext uri="{FF2B5EF4-FFF2-40B4-BE49-F238E27FC236}">
                <a16:creationId xmlns:a16="http://schemas.microsoft.com/office/drawing/2014/main" id="{2935D7CF-5EF5-7239-EB4B-7FA69E8700C9}"/>
              </a:ext>
            </a:extLst>
          </p:cNvPr>
          <p:cNvPicPr/>
          <p:nvPr/>
        </p:nvPicPr>
        <p:blipFill>
          <a:blip r:embed="rId3" cstate="print">
            <a:extLst>
              <a:ext uri="{28A0092B-C50C-407E-A947-70E740481C1C}">
                <a14:useLocalDpi xmlns:a14="http://schemas.microsoft.com/office/drawing/2010/main" val="0"/>
              </a:ext>
            </a:extLst>
          </a:blip>
          <a:srcRect/>
          <a:stretch/>
        </p:blipFill>
        <p:spPr>
          <a:xfrm>
            <a:off x="9151621" y="1455421"/>
            <a:ext cx="961643" cy="961643"/>
          </a:xfrm>
          <a:prstGeom prst="rect">
            <a:avLst/>
          </a:prstGeom>
        </p:spPr>
      </p:pic>
      <p:sp>
        <p:nvSpPr>
          <p:cNvPr id="19" name="object 81">
            <a:extLst>
              <a:ext uri="{FF2B5EF4-FFF2-40B4-BE49-F238E27FC236}">
                <a16:creationId xmlns:a16="http://schemas.microsoft.com/office/drawing/2014/main" id="{6FE368C3-4A6C-48C2-2B84-41079FADCE45}"/>
              </a:ext>
            </a:extLst>
          </p:cNvPr>
          <p:cNvSpPr txBox="1"/>
          <p:nvPr/>
        </p:nvSpPr>
        <p:spPr>
          <a:xfrm>
            <a:off x="1257429" y="1771269"/>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20" name="object 82">
            <a:extLst>
              <a:ext uri="{FF2B5EF4-FFF2-40B4-BE49-F238E27FC236}">
                <a16:creationId xmlns:a16="http://schemas.microsoft.com/office/drawing/2014/main" id="{9C4F8D83-5E13-1EE6-C781-29B979984AA9}"/>
              </a:ext>
            </a:extLst>
          </p:cNvPr>
          <p:cNvSpPr txBox="1"/>
          <p:nvPr/>
        </p:nvSpPr>
        <p:spPr>
          <a:xfrm>
            <a:off x="10359645" y="1771269"/>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21" name="object 83">
            <a:extLst>
              <a:ext uri="{FF2B5EF4-FFF2-40B4-BE49-F238E27FC236}">
                <a16:creationId xmlns:a16="http://schemas.microsoft.com/office/drawing/2014/main" id="{C804B7DA-516F-25A5-24CF-E0C49A047498}"/>
              </a:ext>
            </a:extLst>
          </p:cNvPr>
          <p:cNvSpPr/>
          <p:nvPr/>
        </p:nvSpPr>
        <p:spPr>
          <a:xfrm>
            <a:off x="5278375" y="1885446"/>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22" name="object 84">
            <a:extLst>
              <a:ext uri="{FF2B5EF4-FFF2-40B4-BE49-F238E27FC236}">
                <a16:creationId xmlns:a16="http://schemas.microsoft.com/office/drawing/2014/main" id="{CDF5DA5F-6F63-C073-184B-9F0FB40958B2}"/>
              </a:ext>
            </a:extLst>
          </p:cNvPr>
          <p:cNvSpPr/>
          <p:nvPr/>
        </p:nvSpPr>
        <p:spPr>
          <a:xfrm>
            <a:off x="8811009" y="1885317"/>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3" name="object 85">
            <a:extLst>
              <a:ext uri="{FF2B5EF4-FFF2-40B4-BE49-F238E27FC236}">
                <a16:creationId xmlns:a16="http://schemas.microsoft.com/office/drawing/2014/main" id="{B1F17E13-5C89-675F-5DFB-49C3347F4BCD}"/>
              </a:ext>
            </a:extLst>
          </p:cNvPr>
          <p:cNvSpPr/>
          <p:nvPr/>
        </p:nvSpPr>
        <p:spPr>
          <a:xfrm>
            <a:off x="8245605" y="1937767"/>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24" name="object 86">
            <a:extLst>
              <a:ext uri="{FF2B5EF4-FFF2-40B4-BE49-F238E27FC236}">
                <a16:creationId xmlns:a16="http://schemas.microsoft.com/office/drawing/2014/main" id="{2B636E78-780E-4532-046A-B3D279A7D779}"/>
              </a:ext>
            </a:extLst>
          </p:cNvPr>
          <p:cNvSpPr/>
          <p:nvPr/>
        </p:nvSpPr>
        <p:spPr>
          <a:xfrm>
            <a:off x="3333535"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25" name="object 87">
            <a:extLst>
              <a:ext uri="{FF2B5EF4-FFF2-40B4-BE49-F238E27FC236}">
                <a16:creationId xmlns:a16="http://schemas.microsoft.com/office/drawing/2014/main" id="{32A628A5-486C-C45D-7FC3-7C31F29C2502}"/>
              </a:ext>
            </a:extLst>
          </p:cNvPr>
          <p:cNvSpPr/>
          <p:nvPr/>
        </p:nvSpPr>
        <p:spPr>
          <a:xfrm>
            <a:off x="3411867"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26" name="object 88">
            <a:extLst>
              <a:ext uri="{FF2B5EF4-FFF2-40B4-BE49-F238E27FC236}">
                <a16:creationId xmlns:a16="http://schemas.microsoft.com/office/drawing/2014/main" id="{0274CA9D-819B-A4B9-EBE2-F36626604F65}"/>
              </a:ext>
            </a:extLst>
          </p:cNvPr>
          <p:cNvSpPr/>
          <p:nvPr/>
        </p:nvSpPr>
        <p:spPr>
          <a:xfrm>
            <a:off x="3490995"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27" name="object 89">
            <a:extLst>
              <a:ext uri="{FF2B5EF4-FFF2-40B4-BE49-F238E27FC236}">
                <a16:creationId xmlns:a16="http://schemas.microsoft.com/office/drawing/2014/main" id="{5E828458-12DE-DB93-1927-9F954A14B4EC}"/>
              </a:ext>
            </a:extLst>
          </p:cNvPr>
          <p:cNvSpPr/>
          <p:nvPr/>
        </p:nvSpPr>
        <p:spPr>
          <a:xfrm>
            <a:off x="3592831" y="1885317"/>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8" name="object 90">
            <a:extLst>
              <a:ext uri="{FF2B5EF4-FFF2-40B4-BE49-F238E27FC236}">
                <a16:creationId xmlns:a16="http://schemas.microsoft.com/office/drawing/2014/main" id="{820BED15-AF6A-E8D7-C579-AFA4BD30A515}"/>
              </a:ext>
            </a:extLst>
          </p:cNvPr>
          <p:cNvSpPr/>
          <p:nvPr/>
        </p:nvSpPr>
        <p:spPr>
          <a:xfrm>
            <a:off x="3027429" y="1937767"/>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29" name="object 97">
            <a:extLst>
              <a:ext uri="{FF2B5EF4-FFF2-40B4-BE49-F238E27FC236}">
                <a16:creationId xmlns:a16="http://schemas.microsoft.com/office/drawing/2014/main" id="{5689B682-3B47-FC35-6F95-2DDDA79215F9}"/>
              </a:ext>
            </a:extLst>
          </p:cNvPr>
          <p:cNvGrpSpPr/>
          <p:nvPr/>
        </p:nvGrpSpPr>
        <p:grpSpPr>
          <a:xfrm>
            <a:off x="3137918" y="1168910"/>
            <a:ext cx="586740" cy="581025"/>
            <a:chOff x="3137916" y="1168908"/>
            <a:chExt cx="586740" cy="581025"/>
          </a:xfrm>
        </p:grpSpPr>
        <p:pic>
          <p:nvPicPr>
            <p:cNvPr id="30" name="object 98">
              <a:extLst>
                <a:ext uri="{FF2B5EF4-FFF2-40B4-BE49-F238E27FC236}">
                  <a16:creationId xmlns:a16="http://schemas.microsoft.com/office/drawing/2014/main" id="{23116C02-0C0C-5D3B-EE72-E65FDEB0FE29}"/>
                </a:ext>
              </a:extLst>
            </p:cNvPr>
            <p:cNvPicPr/>
            <p:nvPr/>
          </p:nvPicPr>
          <p:blipFill>
            <a:blip r:embed="rId4" cstate="print"/>
            <a:stretch>
              <a:fillRect/>
            </a:stretch>
          </p:blipFill>
          <p:spPr>
            <a:xfrm>
              <a:off x="3141934" y="1170849"/>
              <a:ext cx="574683" cy="570664"/>
            </a:xfrm>
            <a:prstGeom prst="rect">
              <a:avLst/>
            </a:prstGeom>
          </p:spPr>
        </p:pic>
        <p:sp>
          <p:nvSpPr>
            <p:cNvPr id="31" name="object 99">
              <a:extLst>
                <a:ext uri="{FF2B5EF4-FFF2-40B4-BE49-F238E27FC236}">
                  <a16:creationId xmlns:a16="http://schemas.microsoft.com/office/drawing/2014/main" id="{BFCC7840-548F-906C-1504-3E3A4BBEDDAE}"/>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2" name="object 100">
              <a:extLst>
                <a:ext uri="{FF2B5EF4-FFF2-40B4-BE49-F238E27FC236}">
                  <a16:creationId xmlns:a16="http://schemas.microsoft.com/office/drawing/2014/main" id="{A4D7D159-56D4-CE35-0927-B5DCBC1C8F72}"/>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33" name="object 101">
              <a:extLst>
                <a:ext uri="{FF2B5EF4-FFF2-40B4-BE49-F238E27FC236}">
                  <a16:creationId xmlns:a16="http://schemas.microsoft.com/office/drawing/2014/main" id="{FF3A5976-8F3C-BF55-F7D3-1B947ECFEE3C}"/>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34" name="object 102">
            <a:extLst>
              <a:ext uri="{FF2B5EF4-FFF2-40B4-BE49-F238E27FC236}">
                <a16:creationId xmlns:a16="http://schemas.microsoft.com/office/drawing/2014/main" id="{70C4530B-EA5D-456C-0CA4-4959DA13E0C7}"/>
              </a:ext>
            </a:extLst>
          </p:cNvPr>
          <p:cNvGrpSpPr/>
          <p:nvPr/>
        </p:nvGrpSpPr>
        <p:grpSpPr>
          <a:xfrm>
            <a:off x="8377430" y="1168910"/>
            <a:ext cx="586740" cy="581025"/>
            <a:chOff x="8377428" y="1168908"/>
            <a:chExt cx="586740" cy="581025"/>
          </a:xfrm>
        </p:grpSpPr>
        <p:pic>
          <p:nvPicPr>
            <p:cNvPr id="35" name="object 103">
              <a:extLst>
                <a:ext uri="{FF2B5EF4-FFF2-40B4-BE49-F238E27FC236}">
                  <a16:creationId xmlns:a16="http://schemas.microsoft.com/office/drawing/2014/main" id="{6F10E4BE-3613-EE8E-F209-BE53D66A29B1}"/>
                </a:ext>
              </a:extLst>
            </p:cNvPr>
            <p:cNvPicPr/>
            <p:nvPr/>
          </p:nvPicPr>
          <p:blipFill>
            <a:blip r:embed="rId4" cstate="print"/>
            <a:stretch>
              <a:fillRect/>
            </a:stretch>
          </p:blipFill>
          <p:spPr>
            <a:xfrm>
              <a:off x="8381446" y="1170849"/>
              <a:ext cx="574683" cy="570664"/>
            </a:xfrm>
            <a:prstGeom prst="rect">
              <a:avLst/>
            </a:prstGeom>
          </p:spPr>
        </p:pic>
        <p:sp>
          <p:nvSpPr>
            <p:cNvPr id="36" name="object 104">
              <a:extLst>
                <a:ext uri="{FF2B5EF4-FFF2-40B4-BE49-F238E27FC236}">
                  <a16:creationId xmlns:a16="http://schemas.microsoft.com/office/drawing/2014/main" id="{0D3ED975-793D-2B57-8214-D30A4248F001}"/>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7" name="object 105">
              <a:extLst>
                <a:ext uri="{FF2B5EF4-FFF2-40B4-BE49-F238E27FC236}">
                  <a16:creationId xmlns:a16="http://schemas.microsoft.com/office/drawing/2014/main" id="{622B774E-0E0B-252A-58F3-CF94CF704E9F}"/>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38" name="object 106">
              <a:extLst>
                <a:ext uri="{FF2B5EF4-FFF2-40B4-BE49-F238E27FC236}">
                  <a16:creationId xmlns:a16="http://schemas.microsoft.com/office/drawing/2014/main" id="{3FF236B7-1144-E2C1-CBF2-82F71A1315FD}"/>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39" name="object 107">
            <a:extLst>
              <a:ext uri="{FF2B5EF4-FFF2-40B4-BE49-F238E27FC236}">
                <a16:creationId xmlns:a16="http://schemas.microsoft.com/office/drawing/2014/main" id="{ECBA0A38-9E57-05AE-9FDE-8E46C6D14C1C}"/>
              </a:ext>
            </a:extLst>
          </p:cNvPr>
          <p:cNvSpPr txBox="1"/>
          <p:nvPr/>
        </p:nvSpPr>
        <p:spPr>
          <a:xfrm>
            <a:off x="3325115" y="195542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0" name="object 108">
            <a:extLst>
              <a:ext uri="{FF2B5EF4-FFF2-40B4-BE49-F238E27FC236}">
                <a16:creationId xmlns:a16="http://schemas.microsoft.com/office/drawing/2014/main" id="{14E4062F-DA06-AC79-B29D-28B7AE0C23ED}"/>
              </a:ext>
            </a:extLst>
          </p:cNvPr>
          <p:cNvPicPr/>
          <p:nvPr/>
        </p:nvPicPr>
        <p:blipFill>
          <a:blip r:embed="rId5" cstate="print"/>
          <a:stretch>
            <a:fillRect/>
          </a:stretch>
        </p:blipFill>
        <p:spPr>
          <a:xfrm>
            <a:off x="3315972" y="2014476"/>
            <a:ext cx="213867" cy="213867"/>
          </a:xfrm>
          <a:prstGeom prst="rect">
            <a:avLst/>
          </a:prstGeom>
        </p:spPr>
      </p:pic>
      <p:sp>
        <p:nvSpPr>
          <p:cNvPr id="41" name="object 109">
            <a:extLst>
              <a:ext uri="{FF2B5EF4-FFF2-40B4-BE49-F238E27FC236}">
                <a16:creationId xmlns:a16="http://schemas.microsoft.com/office/drawing/2014/main" id="{B10D6129-D792-09DA-5EDB-009F93E092A3}"/>
              </a:ext>
            </a:extLst>
          </p:cNvPr>
          <p:cNvSpPr txBox="1"/>
          <p:nvPr/>
        </p:nvSpPr>
        <p:spPr>
          <a:xfrm>
            <a:off x="8561323" y="195542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2" name="object 110">
            <a:extLst>
              <a:ext uri="{FF2B5EF4-FFF2-40B4-BE49-F238E27FC236}">
                <a16:creationId xmlns:a16="http://schemas.microsoft.com/office/drawing/2014/main" id="{E451E83A-0056-7072-B812-4FE6A69BB3E0}"/>
              </a:ext>
            </a:extLst>
          </p:cNvPr>
          <p:cNvPicPr/>
          <p:nvPr/>
        </p:nvPicPr>
        <p:blipFill>
          <a:blip r:embed="rId5" cstate="print"/>
          <a:stretch>
            <a:fillRect/>
          </a:stretch>
        </p:blipFill>
        <p:spPr>
          <a:xfrm>
            <a:off x="8550911" y="2014476"/>
            <a:ext cx="213868" cy="213867"/>
          </a:xfrm>
          <a:prstGeom prst="rect">
            <a:avLst/>
          </a:prstGeom>
        </p:spPr>
      </p:pic>
      <p:sp>
        <p:nvSpPr>
          <p:cNvPr id="43" name="object 140">
            <a:extLst>
              <a:ext uri="{FF2B5EF4-FFF2-40B4-BE49-F238E27FC236}">
                <a16:creationId xmlns:a16="http://schemas.microsoft.com/office/drawing/2014/main" id="{44C2E424-10A5-6A89-06EA-2B7ECE96C11D}"/>
              </a:ext>
            </a:extLst>
          </p:cNvPr>
          <p:cNvSpPr txBox="1"/>
          <p:nvPr/>
        </p:nvSpPr>
        <p:spPr>
          <a:xfrm>
            <a:off x="5115309" y="2020064"/>
            <a:ext cx="1887855" cy="258404"/>
          </a:xfrm>
          <a:prstGeom prst="rect">
            <a:avLst/>
          </a:prstGeom>
        </p:spPr>
        <p:txBody>
          <a:bodyPr vert="horz" wrap="square" lIns="0" tIns="12065" rIns="0" bIns="0" rtlCol="0">
            <a:spAutoFit/>
          </a:bodyPr>
          <a:lstStyle/>
          <a:p>
            <a:pPr marL="12701">
              <a:spcBef>
                <a:spcPts val="95"/>
              </a:spcBef>
            </a:pPr>
            <a:r>
              <a:rPr sz="1600" b="1" dirty="0">
                <a:latin typeface="Microsoft YaHei"/>
                <a:cs typeface="Microsoft YaHei"/>
              </a:rPr>
              <a:t>Gauss</a:t>
            </a:r>
            <a:r>
              <a:rPr sz="1600" b="1" spc="-40" dirty="0">
                <a:latin typeface="Microsoft YaHei"/>
                <a:cs typeface="Microsoft YaHei"/>
              </a:rPr>
              <a:t> </a:t>
            </a:r>
            <a:r>
              <a:rPr sz="1600" b="1" spc="-11" dirty="0">
                <a:latin typeface="Microsoft YaHei"/>
                <a:cs typeface="Microsoft YaHei"/>
              </a:rPr>
              <a:t>distribution</a:t>
            </a:r>
            <a:endParaRPr sz="1600" dirty="0">
              <a:latin typeface="Microsoft YaHei"/>
              <a:cs typeface="Microsoft YaHei"/>
            </a:endParaRPr>
          </a:p>
        </p:txBody>
      </p:sp>
      <p:sp>
        <p:nvSpPr>
          <p:cNvPr id="44" name="object 146">
            <a:extLst>
              <a:ext uri="{FF2B5EF4-FFF2-40B4-BE49-F238E27FC236}">
                <a16:creationId xmlns:a16="http://schemas.microsoft.com/office/drawing/2014/main" id="{49D9F2F2-AD74-32F5-D7AB-7F0613A75A2C}"/>
              </a:ext>
            </a:extLst>
          </p:cNvPr>
          <p:cNvSpPr txBox="1"/>
          <p:nvPr/>
        </p:nvSpPr>
        <p:spPr>
          <a:xfrm>
            <a:off x="5943982" y="2919225"/>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59" name="object 79">
            <a:extLst>
              <a:ext uri="{FF2B5EF4-FFF2-40B4-BE49-F238E27FC236}">
                <a16:creationId xmlns:a16="http://schemas.microsoft.com/office/drawing/2014/main" id="{DEA3A53D-A99B-DBAB-D8D8-AEE3C111935C}"/>
              </a:ext>
            </a:extLst>
          </p:cNvPr>
          <p:cNvPicPr/>
          <p:nvPr/>
        </p:nvPicPr>
        <p:blipFill>
          <a:blip r:embed="rId6" cstate="print">
            <a:extLst>
              <a:ext uri="{28A0092B-C50C-407E-A947-70E740481C1C}">
                <a14:useLocalDpi xmlns:a14="http://schemas.microsoft.com/office/drawing/2010/main" val="0"/>
              </a:ext>
            </a:extLst>
          </a:blip>
          <a:srcRect/>
          <a:stretch/>
        </p:blipFill>
        <p:spPr>
          <a:xfrm>
            <a:off x="7215825" y="1466819"/>
            <a:ext cx="960119" cy="960119"/>
          </a:xfrm>
          <a:prstGeom prst="rect">
            <a:avLst/>
          </a:prstGeom>
        </p:spPr>
      </p:pic>
      <p:pic>
        <p:nvPicPr>
          <p:cNvPr id="60" name="object 79">
            <a:extLst>
              <a:ext uri="{FF2B5EF4-FFF2-40B4-BE49-F238E27FC236}">
                <a16:creationId xmlns:a16="http://schemas.microsoft.com/office/drawing/2014/main" id="{33C44B60-50B3-85B0-8804-44D944533277}"/>
              </a:ext>
            </a:extLst>
          </p:cNvPr>
          <p:cNvPicPr/>
          <p:nvPr/>
        </p:nvPicPr>
        <p:blipFill>
          <a:blip r:embed="rId7" cstate="print">
            <a:extLst>
              <a:ext uri="{28A0092B-C50C-407E-A947-70E740481C1C}">
                <a14:useLocalDpi xmlns:a14="http://schemas.microsoft.com/office/drawing/2010/main" val="0"/>
              </a:ext>
            </a:extLst>
          </a:blip>
          <a:srcRect/>
          <a:stretch/>
        </p:blipFill>
        <p:spPr>
          <a:xfrm>
            <a:off x="3934369" y="1456183"/>
            <a:ext cx="960119" cy="960119"/>
          </a:xfrm>
          <a:prstGeom prst="rect">
            <a:avLst/>
          </a:prstGeom>
        </p:spPr>
      </p:pic>
      <p:grpSp>
        <p:nvGrpSpPr>
          <p:cNvPr id="61" name="object 97">
            <a:extLst>
              <a:ext uri="{FF2B5EF4-FFF2-40B4-BE49-F238E27FC236}">
                <a16:creationId xmlns:a16="http://schemas.microsoft.com/office/drawing/2014/main" id="{DB4803F1-5559-3B93-BEF0-6DC6AC69C6E1}"/>
              </a:ext>
            </a:extLst>
          </p:cNvPr>
          <p:cNvGrpSpPr/>
          <p:nvPr/>
        </p:nvGrpSpPr>
        <p:grpSpPr>
          <a:xfrm>
            <a:off x="5819323" y="2312458"/>
            <a:ext cx="417600" cy="419305"/>
            <a:chOff x="3121440" y="1179020"/>
            <a:chExt cx="586740" cy="588469"/>
          </a:xfrm>
        </p:grpSpPr>
        <p:pic>
          <p:nvPicPr>
            <p:cNvPr id="62" name="object 98">
              <a:extLst>
                <a:ext uri="{FF2B5EF4-FFF2-40B4-BE49-F238E27FC236}">
                  <a16:creationId xmlns:a16="http://schemas.microsoft.com/office/drawing/2014/main" id="{2682774C-3DCC-90CE-8F4C-E77E62B95873}"/>
                </a:ext>
              </a:extLst>
            </p:cNvPr>
            <p:cNvPicPr/>
            <p:nvPr/>
          </p:nvPicPr>
          <p:blipFill>
            <a:blip r:embed="rId4" cstate="print"/>
            <a:stretch>
              <a:fillRect/>
            </a:stretch>
          </p:blipFill>
          <p:spPr>
            <a:xfrm>
              <a:off x="3125356" y="1179020"/>
              <a:ext cx="574682" cy="570662"/>
            </a:xfrm>
            <a:prstGeom prst="rect">
              <a:avLst/>
            </a:prstGeom>
          </p:spPr>
        </p:pic>
        <p:sp>
          <p:nvSpPr>
            <p:cNvPr id="63" name="object 99">
              <a:extLst>
                <a:ext uri="{FF2B5EF4-FFF2-40B4-BE49-F238E27FC236}">
                  <a16:creationId xmlns:a16="http://schemas.microsoft.com/office/drawing/2014/main" id="{4A4E339E-3846-6189-405B-380089D2CB39}"/>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64" name="object 100">
              <a:extLst>
                <a:ext uri="{FF2B5EF4-FFF2-40B4-BE49-F238E27FC236}">
                  <a16:creationId xmlns:a16="http://schemas.microsoft.com/office/drawing/2014/main" id="{45503314-DB45-9BF2-B2B3-33F0F82D2C10}"/>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65" name="object 101">
              <a:extLst>
                <a:ext uri="{FF2B5EF4-FFF2-40B4-BE49-F238E27FC236}">
                  <a16:creationId xmlns:a16="http://schemas.microsoft.com/office/drawing/2014/main" id="{A279E826-A17D-876D-B31E-427B0D8F14A3}"/>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54BFAF9C-2134-72F8-CDB9-A70AC52805AC}"/>
                  </a:ext>
                </a:extLst>
              </p:cNvPr>
              <p:cNvSpPr txBox="1"/>
              <p:nvPr/>
            </p:nvSpPr>
            <p:spPr>
              <a:xfrm>
                <a:off x="2335036" y="2399965"/>
                <a:ext cx="304121"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0</m:t>
                          </m:r>
                        </m:sub>
                      </m:sSub>
                    </m:oMath>
                  </m:oMathPara>
                </a14:m>
                <a:endParaRPr lang="zh-CN" altLang="en-US" sz="1872" dirty="0"/>
              </a:p>
            </p:txBody>
          </p:sp>
        </mc:Choice>
        <mc:Fallback xmlns="">
          <p:sp>
            <p:nvSpPr>
              <p:cNvPr id="66" name="文本框 65">
                <a:extLst>
                  <a:ext uri="{FF2B5EF4-FFF2-40B4-BE49-F238E27FC236}">
                    <a16:creationId xmlns:a16="http://schemas.microsoft.com/office/drawing/2014/main" id="{54BFAF9C-2134-72F8-CDB9-A70AC52805AC}"/>
                  </a:ext>
                </a:extLst>
              </p:cNvPr>
              <p:cNvSpPr txBox="1">
                <a:spLocks noRot="1" noChangeAspect="1" noMove="1" noResize="1" noEditPoints="1" noAdjustHandles="1" noChangeArrowheads="1" noChangeShapeType="1" noTextEdit="1"/>
              </p:cNvSpPr>
              <p:nvPr/>
            </p:nvSpPr>
            <p:spPr>
              <a:xfrm>
                <a:off x="2335036" y="2399965"/>
                <a:ext cx="304121" cy="288092"/>
              </a:xfrm>
              <a:prstGeom prst="rect">
                <a:avLst/>
              </a:prstGeom>
              <a:blipFill>
                <a:blip r:embed="rId8"/>
                <a:stretch>
                  <a:fillRect l="-8000" r="-600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C61F69AE-2A38-1463-86E9-98B47A7AB0FF}"/>
                  </a:ext>
                </a:extLst>
              </p:cNvPr>
              <p:cNvSpPr txBox="1"/>
              <p:nvPr/>
            </p:nvSpPr>
            <p:spPr>
              <a:xfrm>
                <a:off x="4270599" y="2309796"/>
                <a:ext cx="51398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oMath>
                  </m:oMathPara>
                </a14:m>
                <a:endParaRPr lang="zh-CN" altLang="en-US" sz="1872" dirty="0"/>
              </a:p>
            </p:txBody>
          </p:sp>
        </mc:Choice>
        <mc:Fallback xmlns="">
          <p:sp>
            <p:nvSpPr>
              <p:cNvPr id="67" name="文本框 66">
                <a:extLst>
                  <a:ext uri="{FF2B5EF4-FFF2-40B4-BE49-F238E27FC236}">
                    <a16:creationId xmlns:a16="http://schemas.microsoft.com/office/drawing/2014/main" id="{C61F69AE-2A38-1463-86E9-98B47A7AB0FF}"/>
                  </a:ext>
                </a:extLst>
              </p:cNvPr>
              <p:cNvSpPr txBox="1">
                <a:spLocks noRot="1" noChangeAspect="1" noMove="1" noResize="1" noEditPoints="1" noAdjustHandles="1" noChangeArrowheads="1" noChangeShapeType="1" noTextEdit="1"/>
              </p:cNvSpPr>
              <p:nvPr/>
            </p:nvSpPr>
            <p:spPr>
              <a:xfrm>
                <a:off x="4270599" y="2309796"/>
                <a:ext cx="513987" cy="288092"/>
              </a:xfrm>
              <a:prstGeom prst="rect">
                <a:avLst/>
              </a:prstGeom>
              <a:blipFill>
                <a:blip r:embed="rId9"/>
                <a:stretch>
                  <a:fillRect l="-4762" r="-119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A87FB09B-F660-436B-1927-1707F166D972}"/>
                  </a:ext>
                </a:extLst>
              </p:cNvPr>
              <p:cNvSpPr txBox="1"/>
              <p:nvPr/>
            </p:nvSpPr>
            <p:spPr>
              <a:xfrm>
                <a:off x="7550362" y="2321561"/>
                <a:ext cx="284758"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oMath>
                  </m:oMathPara>
                </a14:m>
                <a:endParaRPr lang="zh-CN" altLang="en-US" sz="1872" dirty="0"/>
              </a:p>
            </p:txBody>
          </p:sp>
        </mc:Choice>
        <mc:Fallback xmlns="">
          <p:sp>
            <p:nvSpPr>
              <p:cNvPr id="68" name="文本框 67">
                <a:extLst>
                  <a:ext uri="{FF2B5EF4-FFF2-40B4-BE49-F238E27FC236}">
                    <a16:creationId xmlns:a16="http://schemas.microsoft.com/office/drawing/2014/main" id="{A87FB09B-F660-436B-1927-1707F166D972}"/>
                  </a:ext>
                </a:extLst>
              </p:cNvPr>
              <p:cNvSpPr txBox="1">
                <a:spLocks noRot="1" noChangeAspect="1" noMove="1" noResize="1" noEditPoints="1" noAdjustHandles="1" noChangeArrowheads="1" noChangeShapeType="1" noTextEdit="1"/>
              </p:cNvSpPr>
              <p:nvPr/>
            </p:nvSpPr>
            <p:spPr>
              <a:xfrm>
                <a:off x="7550362" y="2321561"/>
                <a:ext cx="284758" cy="288092"/>
              </a:xfrm>
              <a:prstGeom prst="rect">
                <a:avLst/>
              </a:prstGeom>
              <a:blipFill>
                <a:blip r:embed="rId10"/>
                <a:stretch>
                  <a:fillRect l="-8696" r="-4348"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ED734C82-414C-980B-9D6F-8B06D45AEDD6}"/>
                  </a:ext>
                </a:extLst>
              </p:cNvPr>
              <p:cNvSpPr txBox="1"/>
              <p:nvPr/>
            </p:nvSpPr>
            <p:spPr>
              <a:xfrm>
                <a:off x="9602007" y="2399965"/>
                <a:ext cx="324383"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𝑇</m:t>
                          </m:r>
                        </m:sub>
                      </m:sSub>
                    </m:oMath>
                  </m:oMathPara>
                </a14:m>
                <a:endParaRPr lang="zh-CN" altLang="en-US" sz="1872" dirty="0"/>
              </a:p>
            </p:txBody>
          </p:sp>
        </mc:Choice>
        <mc:Fallback xmlns="">
          <p:sp>
            <p:nvSpPr>
              <p:cNvPr id="69" name="文本框 68">
                <a:extLst>
                  <a:ext uri="{FF2B5EF4-FFF2-40B4-BE49-F238E27FC236}">
                    <a16:creationId xmlns:a16="http://schemas.microsoft.com/office/drawing/2014/main" id="{ED734C82-414C-980B-9D6F-8B06D45AEDD6}"/>
                  </a:ext>
                </a:extLst>
              </p:cNvPr>
              <p:cNvSpPr txBox="1">
                <a:spLocks noRot="1" noChangeAspect="1" noMove="1" noResize="1" noEditPoints="1" noAdjustHandles="1" noChangeArrowheads="1" noChangeShapeType="1" noTextEdit="1"/>
              </p:cNvSpPr>
              <p:nvPr/>
            </p:nvSpPr>
            <p:spPr>
              <a:xfrm>
                <a:off x="9602007" y="2399965"/>
                <a:ext cx="324383" cy="288092"/>
              </a:xfrm>
              <a:prstGeom prst="rect">
                <a:avLst/>
              </a:prstGeom>
              <a:blipFill>
                <a:blip r:embed="rId11"/>
                <a:stretch>
                  <a:fillRect l="-7547" r="-3774"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7F06AE65-C265-DF9F-B724-6C601D922CA1}"/>
                  </a:ext>
                </a:extLst>
              </p:cNvPr>
              <p:cNvSpPr txBox="1"/>
              <p:nvPr/>
            </p:nvSpPr>
            <p:spPr>
              <a:xfrm>
                <a:off x="5487469" y="148410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70" name="文本框 69">
                <a:extLst>
                  <a:ext uri="{FF2B5EF4-FFF2-40B4-BE49-F238E27FC236}">
                    <a16:creationId xmlns:a16="http://schemas.microsoft.com/office/drawing/2014/main" id="{7F06AE65-C265-DF9F-B724-6C601D922CA1}"/>
                  </a:ext>
                </a:extLst>
              </p:cNvPr>
              <p:cNvSpPr txBox="1">
                <a:spLocks noRot="1" noChangeAspect="1" noMove="1" noResize="1" noEditPoints="1" noAdjustHandles="1" noChangeArrowheads="1" noChangeShapeType="1" noTextEdit="1"/>
              </p:cNvSpPr>
              <p:nvPr/>
            </p:nvSpPr>
            <p:spPr>
              <a:xfrm>
                <a:off x="5487469" y="1484104"/>
                <a:ext cx="1217064" cy="307777"/>
              </a:xfrm>
              <a:prstGeom prst="rect">
                <a:avLst/>
              </a:prstGeom>
              <a:blipFill>
                <a:blip r:embed="rId12"/>
                <a:stretch>
                  <a:fillRect l="-4000" r="-6500" b="-37255"/>
                </a:stretch>
              </a:blipFill>
            </p:spPr>
            <p:txBody>
              <a:bodyPr/>
              <a:lstStyle/>
              <a:p>
                <a:r>
                  <a:rPr lang="zh-CN" altLang="en-US">
                    <a:noFill/>
                  </a:rPr>
                  <a:t> </a:t>
                </a:r>
              </a:p>
            </p:txBody>
          </p:sp>
        </mc:Fallback>
      </mc:AlternateContent>
      <p:sp>
        <p:nvSpPr>
          <p:cNvPr id="71" name="椭圆 70">
            <a:extLst>
              <a:ext uri="{FF2B5EF4-FFF2-40B4-BE49-F238E27FC236}">
                <a16:creationId xmlns:a16="http://schemas.microsoft.com/office/drawing/2014/main" id="{99F22840-4581-DF38-0217-BF796095F6B7}"/>
              </a:ext>
            </a:extLst>
          </p:cNvPr>
          <p:cNvSpPr/>
          <p:nvPr/>
        </p:nvSpPr>
        <p:spPr>
          <a:xfrm>
            <a:off x="5943982"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a:p>
        </p:txBody>
      </p:sp>
      <p:sp>
        <p:nvSpPr>
          <p:cNvPr id="72" name="箭头: 下 71">
            <a:extLst>
              <a:ext uri="{FF2B5EF4-FFF2-40B4-BE49-F238E27FC236}">
                <a16:creationId xmlns:a16="http://schemas.microsoft.com/office/drawing/2014/main" id="{B743DAE5-A2AB-EF48-B413-E4C392CADF93}"/>
              </a:ext>
            </a:extLst>
          </p:cNvPr>
          <p:cNvSpPr/>
          <p:nvPr/>
        </p:nvSpPr>
        <p:spPr>
          <a:xfrm>
            <a:off x="6013486" y="2720592"/>
            <a:ext cx="71839"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3" name="箭头: 下 72">
            <a:extLst>
              <a:ext uri="{FF2B5EF4-FFF2-40B4-BE49-F238E27FC236}">
                <a16:creationId xmlns:a16="http://schemas.microsoft.com/office/drawing/2014/main" id="{63A8749E-2A89-D5AF-B494-99D9AA481FEB}"/>
              </a:ext>
            </a:extLst>
          </p:cNvPr>
          <p:cNvSpPr/>
          <p:nvPr/>
        </p:nvSpPr>
        <p:spPr>
          <a:xfrm rot="16200000" flipH="1">
            <a:off x="5158211" y="2355196"/>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4" name="矩形 73">
            <a:extLst>
              <a:ext uri="{FF2B5EF4-FFF2-40B4-BE49-F238E27FC236}">
                <a16:creationId xmlns:a16="http://schemas.microsoft.com/office/drawing/2014/main" id="{D06D8018-0884-F072-FA2D-B83D03E6838D}"/>
              </a:ext>
            </a:extLst>
          </p:cNvPr>
          <p:cNvSpPr/>
          <p:nvPr/>
        </p:nvSpPr>
        <p:spPr>
          <a:xfrm>
            <a:off x="4458181" y="2690509"/>
            <a:ext cx="45719" cy="418783"/>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6" name="箭头: 下 75">
            <a:extLst>
              <a:ext uri="{FF2B5EF4-FFF2-40B4-BE49-F238E27FC236}">
                <a16:creationId xmlns:a16="http://schemas.microsoft.com/office/drawing/2014/main" id="{78D888A0-4252-83BA-1587-7D1D2F68784F}"/>
              </a:ext>
            </a:extLst>
          </p:cNvPr>
          <p:cNvSpPr/>
          <p:nvPr/>
        </p:nvSpPr>
        <p:spPr>
          <a:xfrm rot="10800000">
            <a:off x="7636682" y="2625755"/>
            <a:ext cx="71839"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77" name="矩形 76">
            <a:extLst>
              <a:ext uri="{FF2B5EF4-FFF2-40B4-BE49-F238E27FC236}">
                <a16:creationId xmlns:a16="http://schemas.microsoft.com/office/drawing/2014/main" id="{5C319E49-6711-F52A-58F6-B88A12C41DFE}"/>
              </a:ext>
            </a:extLst>
          </p:cNvPr>
          <p:cNvSpPr/>
          <p:nvPr/>
        </p:nvSpPr>
        <p:spPr>
          <a:xfrm>
            <a:off x="6149251" y="3070503"/>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92" name="标题 1">
            <a:extLst>
              <a:ext uri="{FF2B5EF4-FFF2-40B4-BE49-F238E27FC236}">
                <a16:creationId xmlns:a16="http://schemas.microsoft.com/office/drawing/2014/main" id="{3E6ED777-6EC3-5C78-C30B-CF66F1407180}"/>
              </a:ext>
            </a:extLst>
          </p:cNvPr>
          <p:cNvSpPr txBox="1">
            <a:spLocks/>
          </p:cNvSpPr>
          <p:nvPr/>
        </p:nvSpPr>
        <p:spPr>
          <a:xfrm>
            <a:off x="363131" y="319793"/>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4400" b="1" dirty="0">
                <a:latin typeface="Calibri"/>
                <a:cs typeface="Calibri"/>
              </a:rPr>
              <a:t>Forward</a:t>
            </a:r>
            <a:r>
              <a:rPr lang="en-US" altLang="zh-CN" sz="4400" b="1" spc="-125" dirty="0">
                <a:latin typeface="Calibri"/>
                <a:cs typeface="Calibri"/>
              </a:rPr>
              <a:t> </a:t>
            </a:r>
            <a:r>
              <a:rPr lang="en-US" altLang="zh-CN" sz="4400" dirty="0"/>
              <a:t>Diffusion</a:t>
            </a:r>
            <a:r>
              <a:rPr lang="en-US" altLang="zh-CN" sz="4400" spc="-151" dirty="0"/>
              <a:t> </a:t>
            </a:r>
            <a:r>
              <a:rPr lang="en-US" altLang="zh-CN" sz="4400" spc="-11" dirty="0"/>
              <a:t>Process</a:t>
            </a:r>
            <a:endParaRPr lang="zh-CN" altLang="en-US" sz="4400" dirty="0"/>
          </a:p>
        </p:txBody>
      </p:sp>
    </p:spTree>
    <p:extLst>
      <p:ext uri="{BB962C8B-B14F-4D97-AF65-F5344CB8AC3E}">
        <p14:creationId xmlns:p14="http://schemas.microsoft.com/office/powerpoint/2010/main" val="1909142419"/>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EC6C1-02DE-0D4B-78B1-9B1BBCEADB9A}"/>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E662AC8A-E110-03BF-BA26-876F0D71966E}"/>
              </a:ext>
            </a:extLst>
          </p:cNvPr>
          <p:cNvSpPr>
            <a:spLocks noGrp="1"/>
          </p:cNvSpPr>
          <p:nvPr>
            <p:ph type="dt" sz="half" idx="10"/>
          </p:nvPr>
        </p:nvSpPr>
        <p:spPr/>
        <p:txBody>
          <a:bodyPr/>
          <a:lstStyle/>
          <a:p>
            <a:fld id="{0129A223-CDA2-4ADD-A070-BBC60E5C9F09}" type="datetime1">
              <a:rPr lang="zh-CN" altLang="en-US" smtClean="0"/>
              <a:t>2025/10/19</a:t>
            </a:fld>
            <a:endParaRPr lang="zh-CN" altLang="en-US"/>
          </a:p>
        </p:txBody>
      </p:sp>
      <p:sp>
        <p:nvSpPr>
          <p:cNvPr id="3" name="灯片编号占位符 2">
            <a:extLst>
              <a:ext uri="{FF2B5EF4-FFF2-40B4-BE49-F238E27FC236}">
                <a16:creationId xmlns:a16="http://schemas.microsoft.com/office/drawing/2014/main" id="{1ED32853-B160-428A-E715-1984152734EE}"/>
              </a:ext>
            </a:extLst>
          </p:cNvPr>
          <p:cNvSpPr>
            <a:spLocks noGrp="1"/>
          </p:cNvSpPr>
          <p:nvPr>
            <p:ph type="sldNum" sz="quarter" idx="12"/>
          </p:nvPr>
        </p:nvSpPr>
        <p:spPr/>
        <p:txBody>
          <a:bodyPr/>
          <a:lstStyle/>
          <a:p>
            <a:fld id="{0C913308-F349-4B6D-A68A-DD1791B4A57B}" type="slidenum">
              <a:rPr lang="zh-CN" altLang="en-US" smtClean="0"/>
              <a:t>8</a:t>
            </a:fld>
            <a:endParaRPr lang="zh-CN" altLang="en-US"/>
          </a:p>
        </p:txBody>
      </p:sp>
      <p:sp>
        <p:nvSpPr>
          <p:cNvPr id="4" name="标题 4">
            <a:extLst>
              <a:ext uri="{FF2B5EF4-FFF2-40B4-BE49-F238E27FC236}">
                <a16:creationId xmlns:a16="http://schemas.microsoft.com/office/drawing/2014/main" id="{F3B4DDDF-1E0F-A11B-6185-B223169F7959}"/>
              </a:ext>
            </a:extLst>
          </p:cNvPr>
          <p:cNvSpPr txBox="1">
            <a:spLocks/>
          </p:cNvSpPr>
          <p:nvPr/>
        </p:nvSpPr>
        <p:spPr>
          <a:xfrm>
            <a:off x="480691" y="365127"/>
            <a:ext cx="10515600"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endParaRPr lang="zh-CN" altLang="en-US" dirty="0"/>
          </a:p>
        </p:txBody>
      </p:sp>
      <p:sp>
        <p:nvSpPr>
          <p:cNvPr id="21" name="object 83">
            <a:extLst>
              <a:ext uri="{FF2B5EF4-FFF2-40B4-BE49-F238E27FC236}">
                <a16:creationId xmlns:a16="http://schemas.microsoft.com/office/drawing/2014/main" id="{811C8F97-F277-08C9-1D79-70D195258C87}"/>
              </a:ext>
            </a:extLst>
          </p:cNvPr>
          <p:cNvSpPr/>
          <p:nvPr/>
        </p:nvSpPr>
        <p:spPr>
          <a:xfrm>
            <a:off x="5278375" y="1885446"/>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43" name="object 140">
            <a:extLst>
              <a:ext uri="{FF2B5EF4-FFF2-40B4-BE49-F238E27FC236}">
                <a16:creationId xmlns:a16="http://schemas.microsoft.com/office/drawing/2014/main" id="{5B506E1A-EBB4-A210-2830-269B2734A4E5}"/>
              </a:ext>
            </a:extLst>
          </p:cNvPr>
          <p:cNvSpPr txBox="1"/>
          <p:nvPr/>
        </p:nvSpPr>
        <p:spPr>
          <a:xfrm>
            <a:off x="5115309" y="2020064"/>
            <a:ext cx="1887855" cy="258404"/>
          </a:xfrm>
          <a:prstGeom prst="rect">
            <a:avLst/>
          </a:prstGeom>
        </p:spPr>
        <p:txBody>
          <a:bodyPr vert="horz" wrap="square" lIns="0" tIns="12065" rIns="0" bIns="0" rtlCol="0">
            <a:spAutoFit/>
          </a:bodyPr>
          <a:lstStyle/>
          <a:p>
            <a:pPr marL="12701">
              <a:spcBef>
                <a:spcPts val="95"/>
              </a:spcBef>
            </a:pPr>
            <a:r>
              <a:rPr sz="1600" b="1" dirty="0">
                <a:latin typeface="Microsoft YaHei"/>
                <a:cs typeface="Microsoft YaHei"/>
              </a:rPr>
              <a:t>Gauss</a:t>
            </a:r>
            <a:r>
              <a:rPr sz="1600" b="1" spc="-40" dirty="0">
                <a:latin typeface="Microsoft YaHei"/>
                <a:cs typeface="Microsoft YaHei"/>
              </a:rPr>
              <a:t> </a:t>
            </a:r>
            <a:r>
              <a:rPr sz="1600" b="1" spc="-11" dirty="0">
                <a:latin typeface="Microsoft YaHei"/>
                <a:cs typeface="Microsoft YaHei"/>
              </a:rPr>
              <a:t>distribution</a:t>
            </a:r>
            <a:endParaRPr sz="1600" dirty="0">
              <a:latin typeface="Microsoft YaHei"/>
              <a:cs typeface="Microsoft YaHei"/>
            </a:endParaRPr>
          </a:p>
        </p:txBody>
      </p:sp>
      <p:sp>
        <p:nvSpPr>
          <p:cNvPr id="44" name="object 146">
            <a:extLst>
              <a:ext uri="{FF2B5EF4-FFF2-40B4-BE49-F238E27FC236}">
                <a16:creationId xmlns:a16="http://schemas.microsoft.com/office/drawing/2014/main" id="{F3C2FE9B-7151-2C71-D9AF-98AFEBDA05AF}"/>
              </a:ext>
            </a:extLst>
          </p:cNvPr>
          <p:cNvSpPr txBox="1"/>
          <p:nvPr/>
        </p:nvSpPr>
        <p:spPr>
          <a:xfrm>
            <a:off x="5943982" y="2919225"/>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59" name="object 79">
            <a:extLst>
              <a:ext uri="{FF2B5EF4-FFF2-40B4-BE49-F238E27FC236}">
                <a16:creationId xmlns:a16="http://schemas.microsoft.com/office/drawing/2014/main" id="{AB4D0623-7DD6-2699-9879-17B47007200D}"/>
              </a:ext>
            </a:extLst>
          </p:cNvPr>
          <p:cNvPicPr/>
          <p:nvPr/>
        </p:nvPicPr>
        <p:blipFill>
          <a:blip r:embed="rId2" cstate="print">
            <a:extLst>
              <a:ext uri="{28A0092B-C50C-407E-A947-70E740481C1C}">
                <a14:useLocalDpi xmlns:a14="http://schemas.microsoft.com/office/drawing/2010/main" val="0"/>
              </a:ext>
            </a:extLst>
          </a:blip>
          <a:srcRect/>
          <a:stretch/>
        </p:blipFill>
        <p:spPr>
          <a:xfrm>
            <a:off x="7215825" y="1466819"/>
            <a:ext cx="960119" cy="960119"/>
          </a:xfrm>
          <a:prstGeom prst="rect">
            <a:avLst/>
          </a:prstGeom>
        </p:spPr>
      </p:pic>
      <p:pic>
        <p:nvPicPr>
          <p:cNvPr id="60" name="object 79">
            <a:extLst>
              <a:ext uri="{FF2B5EF4-FFF2-40B4-BE49-F238E27FC236}">
                <a16:creationId xmlns:a16="http://schemas.microsoft.com/office/drawing/2014/main" id="{8AECB26A-5A3F-CA2C-2C21-FB970892AFB1}"/>
              </a:ext>
            </a:extLst>
          </p:cNvPr>
          <p:cNvPicPr/>
          <p:nvPr/>
        </p:nvPicPr>
        <p:blipFill>
          <a:blip r:embed="rId3" cstate="print">
            <a:extLst>
              <a:ext uri="{28A0092B-C50C-407E-A947-70E740481C1C}">
                <a14:useLocalDpi xmlns:a14="http://schemas.microsoft.com/office/drawing/2010/main" val="0"/>
              </a:ext>
            </a:extLst>
          </a:blip>
          <a:srcRect/>
          <a:stretch/>
        </p:blipFill>
        <p:spPr>
          <a:xfrm>
            <a:off x="3934369" y="1456183"/>
            <a:ext cx="960119" cy="960119"/>
          </a:xfrm>
          <a:prstGeom prst="rect">
            <a:avLst/>
          </a:prstGeom>
        </p:spPr>
      </p:pic>
      <p:grpSp>
        <p:nvGrpSpPr>
          <p:cNvPr id="61" name="object 97">
            <a:extLst>
              <a:ext uri="{FF2B5EF4-FFF2-40B4-BE49-F238E27FC236}">
                <a16:creationId xmlns:a16="http://schemas.microsoft.com/office/drawing/2014/main" id="{DCBBFCD4-E501-5D3D-6415-534138F1B6D1}"/>
              </a:ext>
            </a:extLst>
          </p:cNvPr>
          <p:cNvGrpSpPr/>
          <p:nvPr/>
        </p:nvGrpSpPr>
        <p:grpSpPr>
          <a:xfrm>
            <a:off x="5819323" y="2312458"/>
            <a:ext cx="417600" cy="419305"/>
            <a:chOff x="3121440" y="1179020"/>
            <a:chExt cx="586740" cy="588469"/>
          </a:xfrm>
        </p:grpSpPr>
        <p:pic>
          <p:nvPicPr>
            <p:cNvPr id="62" name="object 98">
              <a:extLst>
                <a:ext uri="{FF2B5EF4-FFF2-40B4-BE49-F238E27FC236}">
                  <a16:creationId xmlns:a16="http://schemas.microsoft.com/office/drawing/2014/main" id="{40BB5A05-5650-6789-5C97-878308D940DE}"/>
                </a:ext>
              </a:extLst>
            </p:cNvPr>
            <p:cNvPicPr/>
            <p:nvPr/>
          </p:nvPicPr>
          <p:blipFill>
            <a:blip r:embed="rId4" cstate="print"/>
            <a:stretch>
              <a:fillRect/>
            </a:stretch>
          </p:blipFill>
          <p:spPr>
            <a:xfrm>
              <a:off x="3125356" y="1179020"/>
              <a:ext cx="574682" cy="570662"/>
            </a:xfrm>
            <a:prstGeom prst="rect">
              <a:avLst/>
            </a:prstGeom>
          </p:spPr>
        </p:pic>
        <p:sp>
          <p:nvSpPr>
            <p:cNvPr id="63" name="object 99">
              <a:extLst>
                <a:ext uri="{FF2B5EF4-FFF2-40B4-BE49-F238E27FC236}">
                  <a16:creationId xmlns:a16="http://schemas.microsoft.com/office/drawing/2014/main" id="{888CAFB7-6245-7F24-D447-543570E779E0}"/>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64" name="object 100">
              <a:extLst>
                <a:ext uri="{FF2B5EF4-FFF2-40B4-BE49-F238E27FC236}">
                  <a16:creationId xmlns:a16="http://schemas.microsoft.com/office/drawing/2014/main" id="{1CA57A34-C452-089D-FB1A-BC8ECE07A616}"/>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65" name="object 101">
              <a:extLst>
                <a:ext uri="{FF2B5EF4-FFF2-40B4-BE49-F238E27FC236}">
                  <a16:creationId xmlns:a16="http://schemas.microsoft.com/office/drawing/2014/main" id="{B91D7E6B-C46B-F20C-E80A-095EDFA5E63D}"/>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3ECE6BC6-CB42-1C4B-8357-4AB2F372787B}"/>
                  </a:ext>
                </a:extLst>
              </p:cNvPr>
              <p:cNvSpPr txBox="1"/>
              <p:nvPr/>
            </p:nvSpPr>
            <p:spPr>
              <a:xfrm>
                <a:off x="4270599" y="2309796"/>
                <a:ext cx="51398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oMath>
                  </m:oMathPara>
                </a14:m>
                <a:endParaRPr lang="zh-CN" altLang="en-US" sz="1872" dirty="0"/>
              </a:p>
            </p:txBody>
          </p:sp>
        </mc:Choice>
        <mc:Fallback xmlns="">
          <p:sp>
            <p:nvSpPr>
              <p:cNvPr id="67" name="文本框 66">
                <a:extLst>
                  <a:ext uri="{FF2B5EF4-FFF2-40B4-BE49-F238E27FC236}">
                    <a16:creationId xmlns:a16="http://schemas.microsoft.com/office/drawing/2014/main" id="{3ECE6BC6-CB42-1C4B-8357-4AB2F372787B}"/>
                  </a:ext>
                </a:extLst>
              </p:cNvPr>
              <p:cNvSpPr txBox="1">
                <a:spLocks noRot="1" noChangeAspect="1" noMove="1" noResize="1" noEditPoints="1" noAdjustHandles="1" noChangeArrowheads="1" noChangeShapeType="1" noTextEdit="1"/>
              </p:cNvSpPr>
              <p:nvPr/>
            </p:nvSpPr>
            <p:spPr>
              <a:xfrm>
                <a:off x="4270599" y="2309796"/>
                <a:ext cx="513987" cy="288092"/>
              </a:xfrm>
              <a:prstGeom prst="rect">
                <a:avLst/>
              </a:prstGeom>
              <a:blipFill>
                <a:blip r:embed="rId5"/>
                <a:stretch>
                  <a:fillRect l="-4762" r="-119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3B6C442-9F69-65B0-9AF8-D7AB2F31E7D9}"/>
                  </a:ext>
                </a:extLst>
              </p:cNvPr>
              <p:cNvSpPr txBox="1"/>
              <p:nvPr/>
            </p:nvSpPr>
            <p:spPr>
              <a:xfrm>
                <a:off x="7550362" y="2321561"/>
                <a:ext cx="284758"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oMath>
                  </m:oMathPara>
                </a14:m>
                <a:endParaRPr lang="zh-CN" altLang="en-US" sz="1872" dirty="0"/>
              </a:p>
            </p:txBody>
          </p:sp>
        </mc:Choice>
        <mc:Fallback xmlns="">
          <p:sp>
            <p:nvSpPr>
              <p:cNvPr id="68" name="文本框 67">
                <a:extLst>
                  <a:ext uri="{FF2B5EF4-FFF2-40B4-BE49-F238E27FC236}">
                    <a16:creationId xmlns:a16="http://schemas.microsoft.com/office/drawing/2014/main" id="{63B6C442-9F69-65B0-9AF8-D7AB2F31E7D9}"/>
                  </a:ext>
                </a:extLst>
              </p:cNvPr>
              <p:cNvSpPr txBox="1">
                <a:spLocks noRot="1" noChangeAspect="1" noMove="1" noResize="1" noEditPoints="1" noAdjustHandles="1" noChangeArrowheads="1" noChangeShapeType="1" noTextEdit="1"/>
              </p:cNvSpPr>
              <p:nvPr/>
            </p:nvSpPr>
            <p:spPr>
              <a:xfrm>
                <a:off x="7550362" y="2321561"/>
                <a:ext cx="284758" cy="288092"/>
              </a:xfrm>
              <a:prstGeom prst="rect">
                <a:avLst/>
              </a:prstGeom>
              <a:blipFill>
                <a:blip r:embed="rId6"/>
                <a:stretch>
                  <a:fillRect l="-8696" r="-4348"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C5F35D6-3CBF-D657-543B-959F13AEC351}"/>
                  </a:ext>
                </a:extLst>
              </p:cNvPr>
              <p:cNvSpPr txBox="1"/>
              <p:nvPr/>
            </p:nvSpPr>
            <p:spPr>
              <a:xfrm>
                <a:off x="5487469" y="148410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70" name="文本框 69">
                <a:extLst>
                  <a:ext uri="{FF2B5EF4-FFF2-40B4-BE49-F238E27FC236}">
                    <a16:creationId xmlns:a16="http://schemas.microsoft.com/office/drawing/2014/main" id="{6C5F35D6-3CBF-D657-543B-959F13AEC351}"/>
                  </a:ext>
                </a:extLst>
              </p:cNvPr>
              <p:cNvSpPr txBox="1">
                <a:spLocks noRot="1" noChangeAspect="1" noMove="1" noResize="1" noEditPoints="1" noAdjustHandles="1" noChangeArrowheads="1" noChangeShapeType="1" noTextEdit="1"/>
              </p:cNvSpPr>
              <p:nvPr/>
            </p:nvSpPr>
            <p:spPr>
              <a:xfrm>
                <a:off x="5487469" y="1484104"/>
                <a:ext cx="1217064" cy="307777"/>
              </a:xfrm>
              <a:prstGeom prst="rect">
                <a:avLst/>
              </a:prstGeom>
              <a:blipFill>
                <a:blip r:embed="rId7"/>
                <a:stretch>
                  <a:fillRect l="-4000" r="-6500" b="-37255"/>
                </a:stretch>
              </a:blipFill>
            </p:spPr>
            <p:txBody>
              <a:bodyPr/>
              <a:lstStyle/>
              <a:p>
                <a:r>
                  <a:rPr lang="zh-CN" altLang="en-US">
                    <a:noFill/>
                  </a:rPr>
                  <a:t> </a:t>
                </a:r>
              </a:p>
            </p:txBody>
          </p:sp>
        </mc:Fallback>
      </mc:AlternateContent>
      <p:sp>
        <p:nvSpPr>
          <p:cNvPr id="71" name="椭圆 70">
            <a:extLst>
              <a:ext uri="{FF2B5EF4-FFF2-40B4-BE49-F238E27FC236}">
                <a16:creationId xmlns:a16="http://schemas.microsoft.com/office/drawing/2014/main" id="{F0ACC2F6-7C15-7DEF-ECCB-BE01FA857A74}"/>
              </a:ext>
            </a:extLst>
          </p:cNvPr>
          <p:cNvSpPr/>
          <p:nvPr/>
        </p:nvSpPr>
        <p:spPr>
          <a:xfrm>
            <a:off x="5943982"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a:p>
        </p:txBody>
      </p:sp>
      <p:sp>
        <p:nvSpPr>
          <p:cNvPr id="72" name="箭头: 下 71">
            <a:extLst>
              <a:ext uri="{FF2B5EF4-FFF2-40B4-BE49-F238E27FC236}">
                <a16:creationId xmlns:a16="http://schemas.microsoft.com/office/drawing/2014/main" id="{34D39AC6-8BC4-6848-0EE1-BB6F70CF5A42}"/>
              </a:ext>
            </a:extLst>
          </p:cNvPr>
          <p:cNvSpPr/>
          <p:nvPr/>
        </p:nvSpPr>
        <p:spPr>
          <a:xfrm>
            <a:off x="6013486" y="2720592"/>
            <a:ext cx="71839"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3" name="箭头: 下 72">
            <a:extLst>
              <a:ext uri="{FF2B5EF4-FFF2-40B4-BE49-F238E27FC236}">
                <a16:creationId xmlns:a16="http://schemas.microsoft.com/office/drawing/2014/main" id="{5A7BF1DD-7CCE-003F-629D-D7C8A7BF44A9}"/>
              </a:ext>
            </a:extLst>
          </p:cNvPr>
          <p:cNvSpPr/>
          <p:nvPr/>
        </p:nvSpPr>
        <p:spPr>
          <a:xfrm rot="16200000" flipH="1">
            <a:off x="5158211" y="2355196"/>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4" name="矩形 73">
            <a:extLst>
              <a:ext uri="{FF2B5EF4-FFF2-40B4-BE49-F238E27FC236}">
                <a16:creationId xmlns:a16="http://schemas.microsoft.com/office/drawing/2014/main" id="{72817151-3EF1-F90C-EAC2-FB06F5309535}"/>
              </a:ext>
            </a:extLst>
          </p:cNvPr>
          <p:cNvSpPr/>
          <p:nvPr/>
        </p:nvSpPr>
        <p:spPr>
          <a:xfrm>
            <a:off x="4458181" y="2690509"/>
            <a:ext cx="45719" cy="418783"/>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6" name="箭头: 下 75">
            <a:extLst>
              <a:ext uri="{FF2B5EF4-FFF2-40B4-BE49-F238E27FC236}">
                <a16:creationId xmlns:a16="http://schemas.microsoft.com/office/drawing/2014/main" id="{BACD00BD-1F02-4848-A960-77D62ABAD2FC}"/>
              </a:ext>
            </a:extLst>
          </p:cNvPr>
          <p:cNvSpPr/>
          <p:nvPr/>
        </p:nvSpPr>
        <p:spPr>
          <a:xfrm rot="10800000">
            <a:off x="7636682" y="2625755"/>
            <a:ext cx="71839"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77" name="矩形 76">
            <a:extLst>
              <a:ext uri="{FF2B5EF4-FFF2-40B4-BE49-F238E27FC236}">
                <a16:creationId xmlns:a16="http://schemas.microsoft.com/office/drawing/2014/main" id="{0A16AC9B-6E9D-8EF9-760B-078BEEA0AD9B}"/>
              </a:ext>
            </a:extLst>
          </p:cNvPr>
          <p:cNvSpPr/>
          <p:nvPr/>
        </p:nvSpPr>
        <p:spPr>
          <a:xfrm>
            <a:off x="6149251" y="3070503"/>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grpSp>
        <p:nvGrpSpPr>
          <p:cNvPr id="14" name="组合 13">
            <a:extLst>
              <a:ext uri="{FF2B5EF4-FFF2-40B4-BE49-F238E27FC236}">
                <a16:creationId xmlns:a16="http://schemas.microsoft.com/office/drawing/2014/main" id="{1AAC6992-B56F-C907-E178-AD35F8E4A5FF}"/>
              </a:ext>
            </a:extLst>
          </p:cNvPr>
          <p:cNvGrpSpPr/>
          <p:nvPr/>
        </p:nvGrpSpPr>
        <p:grpSpPr>
          <a:xfrm>
            <a:off x="3366940" y="3515109"/>
            <a:ext cx="5458118" cy="1301403"/>
            <a:chOff x="3127248" y="3515109"/>
            <a:chExt cx="5458118" cy="1301403"/>
          </a:xfrm>
        </p:grpSpPr>
        <p:pic>
          <p:nvPicPr>
            <p:cNvPr id="45" name="object 111">
              <a:extLst>
                <a:ext uri="{FF2B5EF4-FFF2-40B4-BE49-F238E27FC236}">
                  <a16:creationId xmlns:a16="http://schemas.microsoft.com/office/drawing/2014/main" id="{EA002178-2283-93A1-31CA-B7FA86DD1977}"/>
                </a:ext>
              </a:extLst>
            </p:cNvPr>
            <p:cNvPicPr/>
            <p:nvPr/>
          </p:nvPicPr>
          <p:blipFill>
            <a:blip r:embed="rId2" cstate="print">
              <a:extLst>
                <a:ext uri="{28A0092B-C50C-407E-A947-70E740481C1C}">
                  <a14:useLocalDpi xmlns:a14="http://schemas.microsoft.com/office/drawing/2010/main" val="0"/>
                </a:ext>
              </a:extLst>
            </a:blip>
            <a:srcRect/>
            <a:stretch/>
          </p:blipFill>
          <p:spPr>
            <a:xfrm>
              <a:off x="3189735" y="3515109"/>
              <a:ext cx="960119" cy="960119"/>
            </a:xfrm>
            <a:prstGeom prst="rect">
              <a:avLst/>
            </a:prstGeom>
          </p:spPr>
        </p:pic>
        <p:sp>
          <p:nvSpPr>
            <p:cNvPr id="46" name="object 112">
              <a:extLst>
                <a:ext uri="{FF2B5EF4-FFF2-40B4-BE49-F238E27FC236}">
                  <a16:creationId xmlns:a16="http://schemas.microsoft.com/office/drawing/2014/main" id="{DEFB322B-D1F3-C738-EC08-761B26335699}"/>
                </a:ext>
              </a:extLst>
            </p:cNvPr>
            <p:cNvSpPr/>
            <p:nvPr/>
          </p:nvSpPr>
          <p:spPr>
            <a:xfrm>
              <a:off x="4375088" y="3958301"/>
              <a:ext cx="156845" cy="52705"/>
            </a:xfrm>
            <a:custGeom>
              <a:avLst/>
              <a:gdLst/>
              <a:ahLst/>
              <a:cxnLst/>
              <a:rect l="l" t="t" r="r" b="b"/>
              <a:pathLst>
                <a:path w="156845" h="52704">
                  <a:moveTo>
                    <a:pt x="156413" y="46139"/>
                  </a:moveTo>
                  <a:lnTo>
                    <a:pt x="154533" y="44272"/>
                  </a:lnTo>
                  <a:lnTo>
                    <a:pt x="4191" y="44272"/>
                  </a:lnTo>
                  <a:lnTo>
                    <a:pt x="1879" y="44272"/>
                  </a:lnTo>
                  <a:lnTo>
                    <a:pt x="0" y="46139"/>
                  </a:lnTo>
                  <a:lnTo>
                    <a:pt x="0" y="50774"/>
                  </a:lnTo>
                  <a:lnTo>
                    <a:pt x="1879" y="52654"/>
                  </a:lnTo>
                  <a:lnTo>
                    <a:pt x="154533" y="52654"/>
                  </a:lnTo>
                  <a:lnTo>
                    <a:pt x="156413" y="50774"/>
                  </a:lnTo>
                  <a:lnTo>
                    <a:pt x="156413" y="46139"/>
                  </a:lnTo>
                  <a:close/>
                </a:path>
                <a:path w="156845" h="52704">
                  <a:moveTo>
                    <a:pt x="156413" y="1879"/>
                  </a:moveTo>
                  <a:lnTo>
                    <a:pt x="154533" y="0"/>
                  </a:lnTo>
                  <a:lnTo>
                    <a:pt x="4191" y="0"/>
                  </a:lnTo>
                  <a:lnTo>
                    <a:pt x="1879" y="0"/>
                  </a:lnTo>
                  <a:lnTo>
                    <a:pt x="0" y="1879"/>
                  </a:lnTo>
                  <a:lnTo>
                    <a:pt x="0" y="6502"/>
                  </a:lnTo>
                  <a:lnTo>
                    <a:pt x="1879" y="8369"/>
                  </a:lnTo>
                  <a:lnTo>
                    <a:pt x="154533" y="8369"/>
                  </a:lnTo>
                  <a:lnTo>
                    <a:pt x="156413" y="6502"/>
                  </a:lnTo>
                  <a:lnTo>
                    <a:pt x="156413" y="1879"/>
                  </a:lnTo>
                  <a:close/>
                </a:path>
              </a:pathLst>
            </a:custGeom>
            <a:solidFill>
              <a:srgbClr val="000000"/>
            </a:solidFill>
          </p:spPr>
          <p:txBody>
            <a:bodyPr wrap="square" lIns="0" tIns="0" rIns="0" bIns="0" rtlCol="0"/>
            <a:lstStyle/>
            <a:p>
              <a:endParaRPr sz="1872"/>
            </a:p>
          </p:txBody>
        </p:sp>
        <p:pic>
          <p:nvPicPr>
            <p:cNvPr id="47" name="object 116">
              <a:extLst>
                <a:ext uri="{FF2B5EF4-FFF2-40B4-BE49-F238E27FC236}">
                  <a16:creationId xmlns:a16="http://schemas.microsoft.com/office/drawing/2014/main" id="{9E3F251C-5EB7-593A-DFA8-8B8301AEE181}"/>
                </a:ext>
              </a:extLst>
            </p:cNvPr>
            <p:cNvPicPr/>
            <p:nvPr/>
          </p:nvPicPr>
          <p:blipFill>
            <a:blip r:embed="rId3" cstate="print">
              <a:extLst>
                <a:ext uri="{28A0092B-C50C-407E-A947-70E740481C1C}">
                  <a14:useLocalDpi xmlns:a14="http://schemas.microsoft.com/office/drawing/2010/main" val="0"/>
                </a:ext>
              </a:extLst>
            </a:blip>
            <a:srcRect/>
            <a:stretch/>
          </p:blipFill>
          <p:spPr>
            <a:xfrm>
              <a:off x="5254752" y="3519676"/>
              <a:ext cx="960120" cy="960120"/>
            </a:xfrm>
            <a:prstGeom prst="rect">
              <a:avLst/>
            </a:prstGeom>
          </p:spPr>
        </p:pic>
        <p:sp>
          <p:nvSpPr>
            <p:cNvPr id="48" name="object 117">
              <a:extLst>
                <a:ext uri="{FF2B5EF4-FFF2-40B4-BE49-F238E27FC236}">
                  <a16:creationId xmlns:a16="http://schemas.microsoft.com/office/drawing/2014/main" id="{E18120C6-FC77-1F87-F101-BDAA1601FF49}"/>
                </a:ext>
              </a:extLst>
            </p:cNvPr>
            <p:cNvSpPr/>
            <p:nvPr/>
          </p:nvSpPr>
          <p:spPr>
            <a:xfrm>
              <a:off x="6339524" y="3906837"/>
              <a:ext cx="156845" cy="156211"/>
            </a:xfrm>
            <a:custGeom>
              <a:avLst/>
              <a:gdLst/>
              <a:ahLst/>
              <a:cxnLst/>
              <a:rect l="l" t="t" r="r" b="b"/>
              <a:pathLst>
                <a:path w="156845" h="156210">
                  <a:moveTo>
                    <a:pt x="156413" y="75476"/>
                  </a:moveTo>
                  <a:lnTo>
                    <a:pt x="154533" y="73596"/>
                  </a:lnTo>
                  <a:lnTo>
                    <a:pt x="82689" y="73596"/>
                  </a:lnTo>
                  <a:lnTo>
                    <a:pt x="82689" y="4191"/>
                  </a:lnTo>
                  <a:lnTo>
                    <a:pt x="82689" y="1879"/>
                  </a:lnTo>
                  <a:lnTo>
                    <a:pt x="80810" y="0"/>
                  </a:lnTo>
                  <a:lnTo>
                    <a:pt x="76187" y="0"/>
                  </a:lnTo>
                  <a:lnTo>
                    <a:pt x="74307" y="1879"/>
                  </a:lnTo>
                  <a:lnTo>
                    <a:pt x="74307" y="73596"/>
                  </a:lnTo>
                  <a:lnTo>
                    <a:pt x="4191" y="73596"/>
                  </a:lnTo>
                  <a:lnTo>
                    <a:pt x="1879" y="73596"/>
                  </a:lnTo>
                  <a:lnTo>
                    <a:pt x="0" y="75476"/>
                  </a:lnTo>
                  <a:lnTo>
                    <a:pt x="0" y="80098"/>
                  </a:lnTo>
                  <a:lnTo>
                    <a:pt x="1879" y="81965"/>
                  </a:lnTo>
                  <a:lnTo>
                    <a:pt x="74307" y="81965"/>
                  </a:lnTo>
                  <a:lnTo>
                    <a:pt x="74307" y="154292"/>
                  </a:lnTo>
                  <a:lnTo>
                    <a:pt x="76187" y="156159"/>
                  </a:lnTo>
                  <a:lnTo>
                    <a:pt x="80822" y="156159"/>
                  </a:lnTo>
                  <a:lnTo>
                    <a:pt x="82689" y="154292"/>
                  </a:lnTo>
                  <a:lnTo>
                    <a:pt x="82689" y="81965"/>
                  </a:lnTo>
                  <a:lnTo>
                    <a:pt x="154533" y="81965"/>
                  </a:lnTo>
                  <a:lnTo>
                    <a:pt x="156413" y="80098"/>
                  </a:lnTo>
                  <a:lnTo>
                    <a:pt x="156413" y="75476"/>
                  </a:lnTo>
                  <a:close/>
                </a:path>
              </a:pathLst>
            </a:custGeom>
            <a:solidFill>
              <a:srgbClr val="000000"/>
            </a:solidFill>
          </p:spPr>
          <p:txBody>
            <a:bodyPr wrap="square" lIns="0" tIns="0" rIns="0" bIns="0" rtlCol="0"/>
            <a:lstStyle/>
            <a:p>
              <a:endParaRPr sz="1872"/>
            </a:p>
          </p:txBody>
        </p:sp>
        <p:grpSp>
          <p:nvGrpSpPr>
            <p:cNvPr id="49" name="object 118">
              <a:extLst>
                <a:ext uri="{FF2B5EF4-FFF2-40B4-BE49-F238E27FC236}">
                  <a16:creationId xmlns:a16="http://schemas.microsoft.com/office/drawing/2014/main" id="{FA91C1E7-730B-EA8B-C70D-F74D7A57B565}"/>
                </a:ext>
              </a:extLst>
            </p:cNvPr>
            <p:cNvGrpSpPr/>
            <p:nvPr/>
          </p:nvGrpSpPr>
          <p:grpSpPr>
            <a:xfrm>
              <a:off x="7623341" y="3526536"/>
              <a:ext cx="962025" cy="949960"/>
              <a:chOff x="7536180" y="3526535"/>
              <a:chExt cx="962025" cy="949960"/>
            </a:xfrm>
          </p:grpSpPr>
          <p:pic>
            <p:nvPicPr>
              <p:cNvPr id="50" name="object 119">
                <a:extLst>
                  <a:ext uri="{FF2B5EF4-FFF2-40B4-BE49-F238E27FC236}">
                    <a16:creationId xmlns:a16="http://schemas.microsoft.com/office/drawing/2014/main" id="{7E613F3E-8185-8268-42E3-CB216C6DD5A4}"/>
                  </a:ext>
                </a:extLst>
              </p:cNvPr>
              <p:cNvPicPr/>
              <p:nvPr/>
            </p:nvPicPr>
            <p:blipFill>
              <a:blip r:embed="rId4" cstate="print"/>
              <a:stretch>
                <a:fillRect/>
              </a:stretch>
            </p:blipFill>
            <p:spPr>
              <a:xfrm>
                <a:off x="7542766" y="3527517"/>
                <a:ext cx="941884" cy="935297"/>
              </a:xfrm>
              <a:prstGeom prst="rect">
                <a:avLst/>
              </a:prstGeom>
            </p:spPr>
          </p:pic>
          <p:sp>
            <p:nvSpPr>
              <p:cNvPr id="51" name="object 120">
                <a:extLst>
                  <a:ext uri="{FF2B5EF4-FFF2-40B4-BE49-F238E27FC236}">
                    <a16:creationId xmlns:a16="http://schemas.microsoft.com/office/drawing/2014/main" id="{7CFB64FB-448D-53CD-EB17-963A52100E98}"/>
                  </a:ext>
                </a:extLst>
              </p:cNvPr>
              <p:cNvSpPr/>
              <p:nvPr/>
            </p:nvSpPr>
            <p:spPr>
              <a:xfrm>
                <a:off x="7536180" y="3526535"/>
                <a:ext cx="962025" cy="949960"/>
              </a:xfrm>
              <a:custGeom>
                <a:avLst/>
                <a:gdLst/>
                <a:ahLst/>
                <a:cxnLst/>
                <a:rect l="l" t="t" r="r" b="b"/>
                <a:pathLst>
                  <a:path w="962025" h="949960">
                    <a:moveTo>
                      <a:pt x="961644" y="0"/>
                    </a:moveTo>
                    <a:lnTo>
                      <a:pt x="0" y="0"/>
                    </a:lnTo>
                    <a:lnTo>
                      <a:pt x="0" y="949451"/>
                    </a:lnTo>
                    <a:lnTo>
                      <a:pt x="961644" y="949451"/>
                    </a:lnTo>
                    <a:lnTo>
                      <a:pt x="961644" y="0"/>
                    </a:lnTo>
                    <a:close/>
                  </a:path>
                </a:pathLst>
              </a:custGeom>
              <a:solidFill>
                <a:srgbClr val="FFFFFF">
                  <a:alpha val="45097"/>
                </a:srgbClr>
              </a:solidFill>
            </p:spPr>
            <p:txBody>
              <a:bodyPr wrap="square" lIns="0" tIns="0" rIns="0" bIns="0" rtlCol="0"/>
              <a:lstStyle/>
              <a:p>
                <a:endParaRPr sz="1872"/>
              </a:p>
            </p:txBody>
          </p:sp>
          <p:sp>
            <p:nvSpPr>
              <p:cNvPr id="52" name="object 121">
                <a:extLst>
                  <a:ext uri="{FF2B5EF4-FFF2-40B4-BE49-F238E27FC236}">
                    <a16:creationId xmlns:a16="http://schemas.microsoft.com/office/drawing/2014/main" id="{5F0FB5A7-A5D9-1455-ACA6-D499E63167C3}"/>
                  </a:ext>
                </a:extLst>
              </p:cNvPr>
              <p:cNvSpPr/>
              <p:nvPr/>
            </p:nvSpPr>
            <p:spPr>
              <a:xfrm>
                <a:off x="7624572" y="3704843"/>
                <a:ext cx="819150" cy="554990"/>
              </a:xfrm>
              <a:custGeom>
                <a:avLst/>
                <a:gdLst/>
                <a:ahLst/>
                <a:cxnLst/>
                <a:rect l="l" t="t" r="r" b="b"/>
                <a:pathLst>
                  <a:path w="819150" h="554989">
                    <a:moveTo>
                      <a:pt x="818642" y="446532"/>
                    </a:moveTo>
                    <a:lnTo>
                      <a:pt x="805942" y="440182"/>
                    </a:lnTo>
                    <a:lnTo>
                      <a:pt x="767842" y="421132"/>
                    </a:lnTo>
                    <a:lnTo>
                      <a:pt x="767842" y="440182"/>
                    </a:lnTo>
                    <a:lnTo>
                      <a:pt x="381254" y="440182"/>
                    </a:lnTo>
                    <a:lnTo>
                      <a:pt x="381254" y="50800"/>
                    </a:lnTo>
                    <a:lnTo>
                      <a:pt x="400304" y="50800"/>
                    </a:lnTo>
                    <a:lnTo>
                      <a:pt x="393954" y="38100"/>
                    </a:lnTo>
                    <a:lnTo>
                      <a:pt x="374904" y="0"/>
                    </a:lnTo>
                    <a:lnTo>
                      <a:pt x="349504" y="50800"/>
                    </a:lnTo>
                    <a:lnTo>
                      <a:pt x="368554" y="50800"/>
                    </a:lnTo>
                    <a:lnTo>
                      <a:pt x="368554" y="440182"/>
                    </a:lnTo>
                    <a:lnTo>
                      <a:pt x="0" y="440182"/>
                    </a:lnTo>
                    <a:lnTo>
                      <a:pt x="0" y="452882"/>
                    </a:lnTo>
                    <a:lnTo>
                      <a:pt x="368554" y="452882"/>
                    </a:lnTo>
                    <a:lnTo>
                      <a:pt x="368554" y="554482"/>
                    </a:lnTo>
                    <a:lnTo>
                      <a:pt x="381254" y="554482"/>
                    </a:lnTo>
                    <a:lnTo>
                      <a:pt x="381254" y="452882"/>
                    </a:lnTo>
                    <a:lnTo>
                      <a:pt x="767842" y="452882"/>
                    </a:lnTo>
                    <a:lnTo>
                      <a:pt x="767842" y="471932"/>
                    </a:lnTo>
                    <a:lnTo>
                      <a:pt x="805942" y="452882"/>
                    </a:lnTo>
                    <a:lnTo>
                      <a:pt x="818642" y="446532"/>
                    </a:lnTo>
                    <a:close/>
                  </a:path>
                </a:pathLst>
              </a:custGeom>
              <a:solidFill>
                <a:srgbClr val="000000"/>
              </a:solidFill>
            </p:spPr>
            <p:txBody>
              <a:bodyPr wrap="square" lIns="0" tIns="0" rIns="0" bIns="0" rtlCol="0"/>
              <a:lstStyle/>
              <a:p>
                <a:endParaRPr sz="1872"/>
              </a:p>
            </p:txBody>
          </p:sp>
          <p:sp>
            <p:nvSpPr>
              <p:cNvPr id="53" name="object 122">
                <a:extLst>
                  <a:ext uri="{FF2B5EF4-FFF2-40B4-BE49-F238E27FC236}">
                    <a16:creationId xmlns:a16="http://schemas.microsoft.com/office/drawing/2014/main" id="{C7278C14-5D39-D8D0-0382-BAC0243FBC66}"/>
                  </a:ext>
                </a:extLst>
              </p:cNvPr>
              <p:cNvSpPr/>
              <p:nvPr/>
            </p:nvSpPr>
            <p:spPr>
              <a:xfrm>
                <a:off x="7740396" y="3843527"/>
                <a:ext cx="520065" cy="268605"/>
              </a:xfrm>
              <a:custGeom>
                <a:avLst/>
                <a:gdLst/>
                <a:ahLst/>
                <a:cxnLst/>
                <a:rect l="l" t="t" r="r" b="b"/>
                <a:pathLst>
                  <a:path w="520065" h="268604">
                    <a:moveTo>
                      <a:pt x="0" y="268224"/>
                    </a:moveTo>
                    <a:lnTo>
                      <a:pt x="55905" y="250004"/>
                    </a:lnTo>
                    <a:lnTo>
                      <a:pt x="99417" y="223406"/>
                    </a:lnTo>
                    <a:lnTo>
                      <a:pt x="132714" y="190853"/>
                    </a:lnTo>
                    <a:lnTo>
                      <a:pt x="157973" y="154771"/>
                    </a:lnTo>
                    <a:lnTo>
                      <a:pt x="177371" y="117586"/>
                    </a:lnTo>
                    <a:lnTo>
                      <a:pt x="193084" y="81722"/>
                    </a:lnTo>
                    <a:lnTo>
                      <a:pt x="207290" y="49607"/>
                    </a:lnTo>
                    <a:lnTo>
                      <a:pt x="222166" y="23664"/>
                    </a:lnTo>
                    <a:lnTo>
                      <a:pt x="239889" y="6320"/>
                    </a:lnTo>
                    <a:lnTo>
                      <a:pt x="262635" y="0"/>
                    </a:lnTo>
                    <a:lnTo>
                      <a:pt x="285130" y="6296"/>
                    </a:lnTo>
                    <a:lnTo>
                      <a:pt x="302182" y="23579"/>
                    </a:lnTo>
                    <a:lnTo>
                      <a:pt x="316102" y="49439"/>
                    </a:lnTo>
                    <a:lnTo>
                      <a:pt x="329196" y="81466"/>
                    </a:lnTo>
                    <a:lnTo>
                      <a:pt x="343773" y="117252"/>
                    </a:lnTo>
                    <a:lnTo>
                      <a:pt x="362141" y="154387"/>
                    </a:lnTo>
                    <a:lnTo>
                      <a:pt x="386607" y="190461"/>
                    </a:lnTo>
                    <a:lnTo>
                      <a:pt x="419482" y="223064"/>
                    </a:lnTo>
                    <a:lnTo>
                      <a:pt x="463071" y="249788"/>
                    </a:lnTo>
                    <a:lnTo>
                      <a:pt x="519683" y="268224"/>
                    </a:lnTo>
                  </a:path>
                </a:pathLst>
              </a:custGeom>
              <a:ln w="9524">
                <a:solidFill>
                  <a:srgbClr val="C00000"/>
                </a:solidFill>
              </a:ln>
            </p:spPr>
            <p:txBody>
              <a:bodyPr wrap="square" lIns="0" tIns="0" rIns="0" bIns="0" rtlCol="0"/>
              <a:lstStyle/>
              <a:p>
                <a:endParaRPr sz="1872"/>
              </a:p>
            </p:txBody>
          </p:sp>
        </p:grpSp>
        <p:sp>
          <p:nvSpPr>
            <p:cNvPr id="56" name="object 147">
              <a:extLst>
                <a:ext uri="{FF2B5EF4-FFF2-40B4-BE49-F238E27FC236}">
                  <a16:creationId xmlns:a16="http://schemas.microsoft.com/office/drawing/2014/main" id="{AEFA12C1-DC58-E6A8-854B-A391C91EBD6E}"/>
                </a:ext>
              </a:extLst>
            </p:cNvPr>
            <p:cNvSpPr txBox="1"/>
            <p:nvPr/>
          </p:nvSpPr>
          <p:spPr>
            <a:xfrm>
              <a:off x="3127248" y="4536949"/>
              <a:ext cx="1087120" cy="279563"/>
            </a:xfrm>
            <a:prstGeom prst="rect">
              <a:avLst/>
            </a:prstGeom>
            <a:solidFill>
              <a:srgbClr val="006FC0">
                <a:alpha val="10195"/>
              </a:srgbClr>
            </a:solidFill>
          </p:spPr>
          <p:txBody>
            <a:bodyPr vert="horz" wrap="square" lIns="0" tIns="33019" rIns="0" bIns="0" rtlCol="0">
              <a:spAutoFit/>
            </a:bodyPr>
            <a:lstStyle/>
            <a:p>
              <a:pPr marL="144787">
                <a:spcBef>
                  <a:spcPts val="259"/>
                </a:spcBef>
              </a:pPr>
              <a:r>
                <a:rPr sz="1600" b="1" spc="-11" dirty="0">
                  <a:solidFill>
                    <a:srgbClr val="2D75B6"/>
                  </a:solidFill>
                  <a:latin typeface="Yu Gothic UI"/>
                  <a:cs typeface="Yu Gothic UI"/>
                </a:rPr>
                <a:t>gaussian</a:t>
              </a:r>
              <a:endParaRPr sz="1600" dirty="0">
                <a:latin typeface="Yu Gothic UI"/>
                <a:cs typeface="Yu Gothic UI"/>
              </a:endParaRPr>
            </a:p>
          </p:txBody>
        </p:sp>
        <p:sp>
          <p:nvSpPr>
            <p:cNvPr id="57" name="object 177">
              <a:extLst>
                <a:ext uri="{FF2B5EF4-FFF2-40B4-BE49-F238E27FC236}">
                  <a16:creationId xmlns:a16="http://schemas.microsoft.com/office/drawing/2014/main" id="{9AFD01B9-EA4B-8328-54CF-AEC4335AE0AD}"/>
                </a:ext>
              </a:extLst>
            </p:cNvPr>
            <p:cNvSpPr txBox="1"/>
            <p:nvPr/>
          </p:nvSpPr>
          <p:spPr>
            <a:xfrm>
              <a:off x="5501768" y="4466336"/>
              <a:ext cx="49847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signal</a:t>
              </a:r>
              <a:endParaRPr sz="1600">
                <a:latin typeface="Calibri"/>
                <a:cs typeface="Calibri"/>
              </a:endParaRPr>
            </a:p>
          </p:txBody>
        </p:sp>
        <p:sp>
          <p:nvSpPr>
            <p:cNvPr id="58" name="object 178">
              <a:extLst>
                <a:ext uri="{FF2B5EF4-FFF2-40B4-BE49-F238E27FC236}">
                  <a16:creationId xmlns:a16="http://schemas.microsoft.com/office/drawing/2014/main" id="{628B72D6-9963-F220-1719-4BEEA483FD75}"/>
                </a:ext>
              </a:extLst>
            </p:cNvPr>
            <p:cNvSpPr txBox="1"/>
            <p:nvPr/>
          </p:nvSpPr>
          <p:spPr>
            <a:xfrm>
              <a:off x="7767320" y="4466336"/>
              <a:ext cx="46672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noise</a:t>
              </a:r>
              <a:endParaRPr sz="1600">
                <a:latin typeface="Calibri"/>
                <a:cs typeface="Calibri"/>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6859881-77C7-5C66-4A8B-902C2DBA7CC5}"/>
                    </a:ext>
                  </a:extLst>
                </p:cNvPr>
                <p:cNvSpPr txBox="1"/>
                <p:nvPr/>
              </p:nvSpPr>
              <p:spPr>
                <a:xfrm>
                  <a:off x="4622052" y="3749262"/>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5" name="文本框 74">
                  <a:extLst>
                    <a:ext uri="{FF2B5EF4-FFF2-40B4-BE49-F238E27FC236}">
                      <a16:creationId xmlns:a16="http://schemas.microsoft.com/office/drawing/2014/main" id="{86859881-77C7-5C66-4A8B-902C2DBA7CC5}"/>
                    </a:ext>
                  </a:extLst>
                </p:cNvPr>
                <p:cNvSpPr txBox="1">
                  <a:spLocks noRot="1" noChangeAspect="1" noMove="1" noResize="1" noEditPoints="1" noAdjustHandles="1" noChangeArrowheads="1" noChangeShapeType="1" noTextEdit="1"/>
                </p:cNvSpPr>
                <p:nvPr/>
              </p:nvSpPr>
              <p:spPr>
                <a:xfrm>
                  <a:off x="4622052" y="3749262"/>
                  <a:ext cx="542456" cy="339837"/>
                </a:xfrm>
                <a:prstGeom prst="rect">
                  <a:avLst/>
                </a:prstGeom>
                <a:blipFill>
                  <a:blip r:embed="rId9"/>
                  <a:stretch>
                    <a:fillRect r="-1124"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579A8F4B-7A0C-2821-CAB1-333EE3C89006}"/>
                    </a:ext>
                  </a:extLst>
                </p:cNvPr>
                <p:cNvSpPr txBox="1"/>
                <p:nvPr/>
              </p:nvSpPr>
              <p:spPr>
                <a:xfrm>
                  <a:off x="6514295" y="3749262"/>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en-US" altLang="zh-CN" sz="2201" i="1">
                                    <a:latin typeface="Cambria Math" panose="02040503050406030204" pitchFamily="18" charset="0"/>
                                  </a:rPr>
                                  <m:t>−</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9" name="文本框 78">
                  <a:extLst>
                    <a:ext uri="{FF2B5EF4-FFF2-40B4-BE49-F238E27FC236}">
                      <a16:creationId xmlns:a16="http://schemas.microsoft.com/office/drawing/2014/main" id="{579A8F4B-7A0C-2821-CAB1-333EE3C89006}"/>
                    </a:ext>
                  </a:extLst>
                </p:cNvPr>
                <p:cNvSpPr txBox="1">
                  <a:spLocks noRot="1" noChangeAspect="1" noMove="1" noResize="1" noEditPoints="1" noAdjustHandles="1" noChangeArrowheads="1" noChangeShapeType="1" noTextEdit="1"/>
                </p:cNvSpPr>
                <p:nvPr/>
              </p:nvSpPr>
              <p:spPr>
                <a:xfrm>
                  <a:off x="6514295" y="3749262"/>
                  <a:ext cx="1059200" cy="410177"/>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AD1EACBF-5E11-D025-A39C-3106CE62D1E0}"/>
                  </a:ext>
                </a:extLst>
              </p:cNvPr>
              <p:cNvSpPr txBox="1"/>
              <p:nvPr/>
            </p:nvSpPr>
            <p:spPr>
              <a:xfrm>
                <a:off x="4621705" y="4881569"/>
                <a:ext cx="2982675" cy="348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en-US" altLang="zh-CN" sz="1872" i="1">
                                  <a:latin typeface="Cambria Math" panose="02040503050406030204" pitchFamily="18" charset="0"/>
                                </a:rPr>
                                <m:t>−</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𝜀</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oMath>
                  </m:oMathPara>
                </a14:m>
                <a:endParaRPr lang="zh-CN" altLang="en-US" sz="1872" dirty="0"/>
              </a:p>
            </p:txBody>
          </p:sp>
        </mc:Choice>
        <mc:Fallback xmlns="">
          <p:sp>
            <p:nvSpPr>
              <p:cNvPr id="86" name="文本框 85">
                <a:extLst>
                  <a:ext uri="{FF2B5EF4-FFF2-40B4-BE49-F238E27FC236}">
                    <a16:creationId xmlns:a16="http://schemas.microsoft.com/office/drawing/2014/main" id="{AD1EACBF-5E11-D025-A39C-3106CE62D1E0}"/>
                  </a:ext>
                </a:extLst>
              </p:cNvPr>
              <p:cNvSpPr txBox="1">
                <a:spLocks noRot="1" noChangeAspect="1" noMove="1" noResize="1" noEditPoints="1" noAdjustHandles="1" noChangeArrowheads="1" noChangeShapeType="1" noTextEdit="1"/>
              </p:cNvSpPr>
              <p:nvPr/>
            </p:nvSpPr>
            <p:spPr>
              <a:xfrm>
                <a:off x="4621705" y="4881569"/>
                <a:ext cx="2982675" cy="348813"/>
              </a:xfrm>
              <a:prstGeom prst="rect">
                <a:avLst/>
              </a:prstGeom>
              <a:blipFill>
                <a:blip r:embed="rId12"/>
                <a:stretch>
                  <a:fillRect l="-409" b="-7018"/>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973BC37B-DE45-37D8-28EB-ABF3CCA548B8}"/>
              </a:ext>
            </a:extLst>
          </p:cNvPr>
          <p:cNvGrpSpPr/>
          <p:nvPr/>
        </p:nvGrpSpPr>
        <p:grpSpPr>
          <a:xfrm>
            <a:off x="4056435" y="5517210"/>
            <a:ext cx="4079129" cy="648648"/>
            <a:chOff x="3542936" y="5504642"/>
            <a:chExt cx="4079129" cy="648648"/>
          </a:xfrm>
        </p:grpSpPr>
        <p:sp>
          <p:nvSpPr>
            <p:cNvPr id="54" name="object 141">
              <a:extLst>
                <a:ext uri="{FF2B5EF4-FFF2-40B4-BE49-F238E27FC236}">
                  <a16:creationId xmlns:a16="http://schemas.microsoft.com/office/drawing/2014/main" id="{7D90527C-4F8D-3C75-E3AA-7BA80C274942}"/>
                </a:ext>
              </a:extLst>
            </p:cNvPr>
            <p:cNvSpPr txBox="1"/>
            <p:nvPr/>
          </p:nvSpPr>
          <p:spPr>
            <a:xfrm>
              <a:off x="5733869" y="5863467"/>
              <a:ext cx="552451" cy="289823"/>
            </a:xfrm>
            <a:prstGeom prst="rect">
              <a:avLst/>
            </a:prstGeom>
          </p:spPr>
          <p:txBody>
            <a:bodyPr vert="horz" wrap="square" lIns="0" tIns="12700" rIns="0" bIns="0" rtlCol="0">
              <a:spAutoFit/>
            </a:bodyPr>
            <a:lstStyle/>
            <a:p>
              <a:pPr marL="12701">
                <a:spcBef>
                  <a:spcPts val="100"/>
                </a:spcBef>
              </a:pPr>
              <a:r>
                <a:rPr sz="1800" spc="-20" dirty="0">
                  <a:solidFill>
                    <a:srgbClr val="1F4E79"/>
                  </a:solidFill>
                  <a:latin typeface="Calibri"/>
                  <a:cs typeface="Calibri"/>
                </a:rPr>
                <a:t>mean</a:t>
              </a:r>
              <a:endParaRPr sz="1800" dirty="0">
                <a:latin typeface="Calibri"/>
                <a:cs typeface="Calibri"/>
              </a:endParaRPr>
            </a:p>
          </p:txBody>
        </p:sp>
        <p:sp>
          <p:nvSpPr>
            <p:cNvPr id="55" name="object 142">
              <a:extLst>
                <a:ext uri="{FF2B5EF4-FFF2-40B4-BE49-F238E27FC236}">
                  <a16:creationId xmlns:a16="http://schemas.microsoft.com/office/drawing/2014/main" id="{DFD73D84-15A0-3EEE-6FF8-F11EFDA9050D}"/>
                </a:ext>
              </a:extLst>
            </p:cNvPr>
            <p:cNvSpPr txBox="1"/>
            <p:nvPr/>
          </p:nvSpPr>
          <p:spPr>
            <a:xfrm>
              <a:off x="6582876" y="5863467"/>
              <a:ext cx="807720" cy="289823"/>
            </a:xfrm>
            <a:prstGeom prst="rect">
              <a:avLst/>
            </a:prstGeom>
          </p:spPr>
          <p:txBody>
            <a:bodyPr vert="horz" wrap="square" lIns="0" tIns="12700" rIns="0" bIns="0" rtlCol="0">
              <a:spAutoFit/>
            </a:bodyPr>
            <a:lstStyle/>
            <a:p>
              <a:pPr marL="12701">
                <a:spcBef>
                  <a:spcPts val="100"/>
                </a:spcBef>
              </a:pPr>
              <a:r>
                <a:rPr sz="1800" spc="-11" dirty="0">
                  <a:solidFill>
                    <a:srgbClr val="1F4E79"/>
                  </a:solidFill>
                  <a:latin typeface="Calibri"/>
                  <a:cs typeface="Calibri"/>
                </a:rPr>
                <a:t>variance</a:t>
              </a:r>
              <a:endParaRPr sz="1800" dirty="0">
                <a:latin typeface="Calibri"/>
                <a:cs typeface="Calibri"/>
              </a:endParaRPr>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3FFD966B-EDBF-EA5D-E730-D2CCCF387BBC}"/>
                    </a:ext>
                  </a:extLst>
                </p:cNvPr>
                <p:cNvSpPr txBox="1"/>
                <p:nvPr/>
              </p:nvSpPr>
              <p:spPr>
                <a:xfrm>
                  <a:off x="3542936" y="5504642"/>
                  <a:ext cx="4079129" cy="288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872" i="1">
                            <a:latin typeface="Cambria Math" panose="02040503050406030204" pitchFamily="18" charset="0"/>
                          </a:rPr>
                          <m:t>𝑞</m:t>
                        </m:r>
                        <m:d>
                          <m:dPr>
                            <m:ctrlPr>
                              <a:rPr lang="en-US" altLang="zh-CN" sz="1872" i="1">
                                <a:latin typeface="Cambria Math" panose="02040503050406030204" pitchFamily="18" charset="0"/>
                              </a:rPr>
                            </m:ctrlPr>
                          </m:dPr>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e>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e>
                        </m:d>
                        <m:r>
                          <a:rPr lang="en-US" altLang="zh-CN" sz="1872" i="1">
                            <a:latin typeface="Cambria Math" panose="02040503050406030204" pitchFamily="18" charset="0"/>
                          </a:rPr>
                          <m:t>=</m:t>
                        </m:r>
                        <m:r>
                          <a:rPr lang="zh-CN" altLang="en-US" sz="1872" i="1">
                            <a:latin typeface="Cambria Math" panose="02040503050406030204" pitchFamily="18" charset="0"/>
                          </a:rPr>
                          <m:t>𝒩</m:t>
                        </m:r>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en-US" altLang="zh-CN" sz="1872" i="1">
                                <a:latin typeface="Cambria Math" panose="02040503050406030204" pitchFamily="18" charset="0"/>
                              </a:rPr>
                              <m:t>−</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
                          <m:rPr>
                            <m:sty m:val="p"/>
                          </m:rPr>
                          <a:rPr lang="el-GR" altLang="zh-CN" sz="1872" i="1">
                            <a:latin typeface="Cambria Math" panose="02040503050406030204" pitchFamily="18" charset="0"/>
                            <a:ea typeface="Cambria Math" panose="02040503050406030204" pitchFamily="18" charset="0"/>
                          </a:rPr>
                          <m:t>Ι</m:t>
                        </m:r>
                        <m:r>
                          <a:rPr lang="en-US" altLang="zh-CN" sz="1872" i="1">
                            <a:latin typeface="Cambria Math" panose="02040503050406030204" pitchFamily="18" charset="0"/>
                          </a:rPr>
                          <m:t>)</m:t>
                        </m:r>
                      </m:oMath>
                    </m:oMathPara>
                  </a14:m>
                  <a:endParaRPr lang="zh-CN" altLang="en-US" sz="1872" dirty="0"/>
                </a:p>
              </p:txBody>
            </p:sp>
          </mc:Choice>
          <mc:Fallback xmlns="">
            <p:sp>
              <p:nvSpPr>
                <p:cNvPr id="87" name="文本框 86">
                  <a:extLst>
                    <a:ext uri="{FF2B5EF4-FFF2-40B4-BE49-F238E27FC236}">
                      <a16:creationId xmlns:a16="http://schemas.microsoft.com/office/drawing/2014/main" id="{3FFD966B-EDBF-EA5D-E730-D2CCCF387BBC}"/>
                    </a:ext>
                  </a:extLst>
                </p:cNvPr>
                <p:cNvSpPr txBox="1">
                  <a:spLocks noRot="1" noChangeAspect="1" noMove="1" noResize="1" noEditPoints="1" noAdjustHandles="1" noChangeArrowheads="1" noChangeShapeType="1" noTextEdit="1"/>
                </p:cNvSpPr>
                <p:nvPr/>
              </p:nvSpPr>
              <p:spPr>
                <a:xfrm>
                  <a:off x="3542936" y="5504642"/>
                  <a:ext cx="4079129" cy="288990"/>
                </a:xfrm>
                <a:prstGeom prst="rect">
                  <a:avLst/>
                </a:prstGeom>
                <a:blipFill>
                  <a:blip r:embed="rId13"/>
                  <a:stretch>
                    <a:fillRect l="-746" t="-2128" r="-1343" b="-38298"/>
                  </a:stretch>
                </a:blipFill>
              </p:spPr>
              <p:txBody>
                <a:bodyPr/>
                <a:lstStyle/>
                <a:p>
                  <a:r>
                    <a:rPr lang="zh-CN" altLang="en-US">
                      <a:noFill/>
                    </a:rPr>
                    <a:t> </a:t>
                  </a:r>
                </a:p>
              </p:txBody>
            </p:sp>
          </mc:Fallback>
        </mc:AlternateContent>
        <p:sp>
          <p:nvSpPr>
            <p:cNvPr id="89" name="矩形: 圆角 88">
              <a:extLst>
                <a:ext uri="{FF2B5EF4-FFF2-40B4-BE49-F238E27FC236}">
                  <a16:creationId xmlns:a16="http://schemas.microsoft.com/office/drawing/2014/main" id="{8F8EF4BE-6572-0D45-3D58-C047F0051782}"/>
                </a:ext>
              </a:extLst>
            </p:cNvPr>
            <p:cNvSpPr/>
            <p:nvPr/>
          </p:nvSpPr>
          <p:spPr>
            <a:xfrm>
              <a:off x="5583667" y="5504644"/>
              <a:ext cx="861186"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sp>
          <p:nvSpPr>
            <p:cNvPr id="90" name="矩形: 圆角 89">
              <a:extLst>
                <a:ext uri="{FF2B5EF4-FFF2-40B4-BE49-F238E27FC236}">
                  <a16:creationId xmlns:a16="http://schemas.microsoft.com/office/drawing/2014/main" id="{DE38D031-51A1-66D8-C0C3-FC8416F72D56}"/>
                </a:ext>
              </a:extLst>
            </p:cNvPr>
            <p:cNvSpPr/>
            <p:nvPr/>
          </p:nvSpPr>
          <p:spPr>
            <a:xfrm>
              <a:off x="6542214" y="5504644"/>
              <a:ext cx="921900"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grpSp>
      <p:sp>
        <p:nvSpPr>
          <p:cNvPr id="92" name="标题 1">
            <a:extLst>
              <a:ext uri="{FF2B5EF4-FFF2-40B4-BE49-F238E27FC236}">
                <a16:creationId xmlns:a16="http://schemas.microsoft.com/office/drawing/2014/main" id="{7D616713-724F-3AE8-3FE0-319D07469BC9}"/>
              </a:ext>
            </a:extLst>
          </p:cNvPr>
          <p:cNvSpPr txBox="1">
            <a:spLocks/>
          </p:cNvSpPr>
          <p:nvPr/>
        </p:nvSpPr>
        <p:spPr>
          <a:xfrm>
            <a:off x="363131" y="319793"/>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4400" b="1" dirty="0">
                <a:latin typeface="Calibri"/>
                <a:cs typeface="Calibri"/>
              </a:rPr>
              <a:t>Forward</a:t>
            </a:r>
            <a:r>
              <a:rPr lang="en-US" altLang="zh-CN" sz="4400" b="1" spc="-125" dirty="0">
                <a:latin typeface="Calibri"/>
                <a:cs typeface="Calibri"/>
              </a:rPr>
              <a:t> </a:t>
            </a:r>
            <a:r>
              <a:rPr lang="en-US" altLang="zh-CN" sz="4400" dirty="0"/>
              <a:t>Diffusion</a:t>
            </a:r>
            <a:r>
              <a:rPr lang="en-US" altLang="zh-CN" sz="4400" spc="-151" dirty="0"/>
              <a:t> </a:t>
            </a:r>
            <a:r>
              <a:rPr lang="en-US" altLang="zh-CN" sz="4400" spc="-11" dirty="0"/>
              <a:t>Process</a:t>
            </a:r>
            <a:endParaRPr lang="zh-CN" altLang="en-US" sz="4400" dirty="0"/>
          </a:p>
        </p:txBody>
      </p:sp>
      <p:sp>
        <p:nvSpPr>
          <p:cNvPr id="6" name="矩形 5">
            <a:extLst>
              <a:ext uri="{FF2B5EF4-FFF2-40B4-BE49-F238E27FC236}">
                <a16:creationId xmlns:a16="http://schemas.microsoft.com/office/drawing/2014/main" id="{197F7E1E-D73F-1A85-4333-CB7AAAED7411}"/>
              </a:ext>
            </a:extLst>
          </p:cNvPr>
          <p:cNvSpPr/>
          <p:nvPr/>
        </p:nvSpPr>
        <p:spPr>
          <a:xfrm>
            <a:off x="3719736" y="1196754"/>
            <a:ext cx="4680520" cy="2191177"/>
          </a:xfrm>
          <a:prstGeom prst="rect">
            <a:avLst/>
          </a:prstGeom>
          <a:noFill/>
          <a:ln w="28575">
            <a:solidFill>
              <a:srgbClr val="6B499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469CD506-C73B-B175-F681-E73936BA0B68}"/>
                  </a:ext>
                </a:extLst>
              </p:cNvPr>
              <p:cNvSpPr txBox="1"/>
              <p:nvPr/>
            </p:nvSpPr>
            <p:spPr>
              <a:xfrm>
                <a:off x="4925007" y="2656639"/>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p:sp>
            <p:nvSpPr>
              <p:cNvPr id="8" name="文本框 7">
                <a:extLst>
                  <a:ext uri="{FF2B5EF4-FFF2-40B4-BE49-F238E27FC236}">
                    <a16:creationId xmlns:a16="http://schemas.microsoft.com/office/drawing/2014/main" id="{469CD506-C73B-B175-F681-E73936BA0B68}"/>
                  </a:ext>
                </a:extLst>
              </p:cNvPr>
              <p:cNvSpPr txBox="1">
                <a:spLocks noRot="1" noChangeAspect="1" noMove="1" noResize="1" noEditPoints="1" noAdjustHandles="1" noChangeArrowheads="1" noChangeShapeType="1" noTextEdit="1"/>
              </p:cNvSpPr>
              <p:nvPr/>
            </p:nvSpPr>
            <p:spPr>
              <a:xfrm>
                <a:off x="4925007" y="2656639"/>
                <a:ext cx="542456" cy="339837"/>
              </a:xfrm>
              <a:prstGeom prst="rect">
                <a:avLst/>
              </a:prstGeom>
              <a:blipFill>
                <a:blip r:embed="rId14"/>
                <a:stretch>
                  <a:fillRect r="-1124" b="-125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69527D84-B39D-91AB-445B-21BB72DD71B9}"/>
                  </a:ext>
                </a:extLst>
              </p:cNvPr>
              <p:cNvSpPr txBox="1"/>
              <p:nvPr/>
            </p:nvSpPr>
            <p:spPr>
              <a:xfrm>
                <a:off x="6306427" y="2615191"/>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en-US" altLang="zh-CN" sz="2201" i="1">
                                  <a:latin typeface="Cambria Math" panose="02040503050406030204" pitchFamily="18" charset="0"/>
                                </a:rPr>
                                <m:t>−</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p:sp>
            <p:nvSpPr>
              <p:cNvPr id="9" name="文本框 8">
                <a:extLst>
                  <a:ext uri="{FF2B5EF4-FFF2-40B4-BE49-F238E27FC236}">
                    <a16:creationId xmlns:a16="http://schemas.microsoft.com/office/drawing/2014/main" id="{69527D84-B39D-91AB-445B-21BB72DD71B9}"/>
                  </a:ext>
                </a:extLst>
              </p:cNvPr>
              <p:cNvSpPr txBox="1">
                <a:spLocks noRot="1" noChangeAspect="1" noMove="1" noResize="1" noEditPoints="1" noAdjustHandles="1" noChangeArrowheads="1" noChangeShapeType="1" noTextEdit="1"/>
              </p:cNvSpPr>
              <p:nvPr/>
            </p:nvSpPr>
            <p:spPr>
              <a:xfrm>
                <a:off x="6306427" y="2615191"/>
                <a:ext cx="1059200" cy="410177"/>
              </a:xfrm>
              <a:prstGeom prst="rect">
                <a:avLst/>
              </a:prstGeom>
              <a:blipFill>
                <a:blip r:embed="rId15"/>
                <a:stretch>
                  <a:fillRect/>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F55560F8-B30E-05D4-8439-2970D00D6DBF}"/>
              </a:ext>
            </a:extLst>
          </p:cNvPr>
          <p:cNvSpPr/>
          <p:nvPr/>
        </p:nvSpPr>
        <p:spPr>
          <a:xfrm>
            <a:off x="509728" y="3843527"/>
            <a:ext cx="2274571" cy="2192368"/>
          </a:xfrm>
          <a:prstGeom prst="round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dirty="0"/>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2A2FEA0-F8C0-FB7E-9DE9-3FF49D924645}"/>
                  </a:ext>
                </a:extLst>
              </p:cNvPr>
              <p:cNvSpPr txBox="1"/>
              <p:nvPr/>
            </p:nvSpPr>
            <p:spPr>
              <a:xfrm>
                <a:off x="890026" y="4975601"/>
                <a:ext cx="1736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𝓏</m:t>
                      </m:r>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zh-CN" altLang="en-US" sz="1800" i="1">
                          <a:latin typeface="Cambria Math" panose="02040503050406030204" pitchFamily="18" charset="0"/>
                        </a:rPr>
                        <m:t>𝜇</m:t>
                      </m:r>
                      <m:r>
                        <a:rPr lang="en-US" altLang="zh-CN" sz="1800" i="1">
                          <a:latin typeface="Cambria Math" panose="02040503050406030204" pitchFamily="18" charset="0"/>
                        </a:rPr>
                        <m:t>, </m:t>
                      </m:r>
                      <m:r>
                        <a:rPr lang="zh-CN" altLang="en-US" sz="1800" i="1">
                          <a:latin typeface="Cambria Math" panose="02040503050406030204" pitchFamily="18" charset="0"/>
                        </a:rPr>
                        <m:t>𝜎</m:t>
                      </m:r>
                      <m:r>
                        <a:rPr lang="en-US" altLang="zh-CN" sz="1800" i="1" baseline="30000">
                          <a:latin typeface="Cambria Math" panose="02040503050406030204" pitchFamily="18" charset="0"/>
                        </a:rPr>
                        <m:t>2</m:t>
                      </m:r>
                      <m:r>
                        <a:rPr lang="en-US" altLang="zh-CN" sz="1800" i="1">
                          <a:latin typeface="Cambria Math" panose="02040503050406030204" pitchFamily="18" charset="0"/>
                        </a:rPr>
                        <m:t>)</m:t>
                      </m:r>
                    </m:oMath>
                  </m:oMathPara>
                </a14:m>
                <a:endParaRPr lang="zh-CN" altLang="en-US" sz="1800" dirty="0"/>
              </a:p>
            </p:txBody>
          </p:sp>
        </mc:Choice>
        <mc:Fallback>
          <p:sp>
            <p:nvSpPr>
              <p:cNvPr id="11" name="文本框 10">
                <a:extLst>
                  <a:ext uri="{FF2B5EF4-FFF2-40B4-BE49-F238E27FC236}">
                    <a16:creationId xmlns:a16="http://schemas.microsoft.com/office/drawing/2014/main" id="{12A2FEA0-F8C0-FB7E-9DE9-3FF49D924645}"/>
                  </a:ext>
                </a:extLst>
              </p:cNvPr>
              <p:cNvSpPr txBox="1">
                <a:spLocks noRot="1" noChangeAspect="1" noMove="1" noResize="1" noEditPoints="1" noAdjustHandles="1" noChangeArrowheads="1" noChangeShapeType="1" noTextEdit="1"/>
              </p:cNvSpPr>
              <p:nvPr/>
            </p:nvSpPr>
            <p:spPr>
              <a:xfrm>
                <a:off x="890026" y="4975601"/>
                <a:ext cx="1736052" cy="369332"/>
              </a:xfrm>
              <a:prstGeom prst="rect">
                <a:avLst/>
              </a:prstGeom>
              <a:blipFill>
                <a:blip r:embed="rId16"/>
                <a:stretch>
                  <a:fillRect b="-147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2613D42F-5FFA-72F0-F526-9B0975255324}"/>
                  </a:ext>
                </a:extLst>
              </p:cNvPr>
              <p:cNvSpPr txBox="1"/>
              <p:nvPr/>
            </p:nvSpPr>
            <p:spPr>
              <a:xfrm>
                <a:off x="875299" y="4501181"/>
                <a:ext cx="1739258" cy="4744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CN" sz="1800" i="1">
                              <a:latin typeface="Cambria Math" panose="02040503050406030204" pitchFamily="18" charset="0"/>
                            </a:rPr>
                          </m:ctrlPr>
                        </m:fPr>
                        <m:num>
                          <m:r>
                            <a:rPr lang="zh-CN" altLang="en-US" sz="1800" i="1">
                              <a:latin typeface="Cambria Math" panose="02040503050406030204" pitchFamily="18" charset="0"/>
                            </a:rPr>
                            <m:t>𝓏</m:t>
                          </m:r>
                          <m:r>
                            <a:rPr lang="en-US" altLang="zh-CN" sz="1800" i="1">
                              <a:latin typeface="Cambria Math" panose="02040503050406030204" pitchFamily="18" charset="0"/>
                            </a:rPr>
                            <m:t>−</m:t>
                          </m:r>
                          <m:r>
                            <a:rPr lang="zh-CN" altLang="en-US" sz="1800" i="1">
                              <a:latin typeface="Cambria Math" panose="02040503050406030204" pitchFamily="18" charset="0"/>
                            </a:rPr>
                            <m:t>𝜇</m:t>
                          </m:r>
                          <m:r>
                            <m:rPr>
                              <m:nor/>
                            </m:rPr>
                            <a:rPr lang="zh-CN" altLang="en-US" sz="1800" dirty="0"/>
                            <m:t> </m:t>
                          </m:r>
                        </m:num>
                        <m:den>
                          <m:r>
                            <a:rPr lang="zh-CN" altLang="en-US" sz="1800" i="1">
                              <a:latin typeface="Cambria Math" panose="02040503050406030204" pitchFamily="18" charset="0"/>
                            </a:rPr>
                            <m:t>𝜎</m:t>
                          </m:r>
                        </m:den>
                      </m:f>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en-US" altLang="zh-CN" sz="1800" i="1">
                          <a:latin typeface="Cambria Math" panose="02040503050406030204" pitchFamily="18" charset="0"/>
                        </a:rPr>
                        <m:t>0</m:t>
                      </m:r>
                      <m:r>
                        <a:rPr lang="en-US" altLang="zh-CN" sz="1800" i="1">
                          <a:latin typeface="Cambria Math" panose="02040503050406030204" pitchFamily="18" charset="0"/>
                        </a:rPr>
                        <m:t>, </m:t>
                      </m:r>
                      <m:r>
                        <a:rPr lang="en-US" altLang="zh-CN" sz="1800" i="1">
                          <a:latin typeface="Cambria Math" panose="02040503050406030204" pitchFamily="18" charset="0"/>
                        </a:rPr>
                        <m:t>1</m:t>
                      </m:r>
                      <m:r>
                        <a:rPr lang="en-US" altLang="zh-CN" sz="1800" i="1">
                          <a:latin typeface="Cambria Math" panose="02040503050406030204" pitchFamily="18" charset="0"/>
                        </a:rPr>
                        <m:t>)</m:t>
                      </m:r>
                    </m:oMath>
                  </m:oMathPara>
                </a14:m>
                <a:endParaRPr lang="zh-CN" altLang="en-US" sz="1800" dirty="0"/>
              </a:p>
            </p:txBody>
          </p:sp>
        </mc:Choice>
        <mc:Fallback>
          <p:sp>
            <p:nvSpPr>
              <p:cNvPr id="12" name="文本框 11">
                <a:extLst>
                  <a:ext uri="{FF2B5EF4-FFF2-40B4-BE49-F238E27FC236}">
                    <a16:creationId xmlns:a16="http://schemas.microsoft.com/office/drawing/2014/main" id="{2613D42F-5FFA-72F0-F526-9B0975255324}"/>
                  </a:ext>
                </a:extLst>
              </p:cNvPr>
              <p:cNvSpPr txBox="1">
                <a:spLocks noRot="1" noChangeAspect="1" noMove="1" noResize="1" noEditPoints="1" noAdjustHandles="1" noChangeArrowheads="1" noChangeShapeType="1" noTextEdit="1"/>
              </p:cNvSpPr>
              <p:nvPr/>
            </p:nvSpPr>
            <p:spPr>
              <a:xfrm>
                <a:off x="875299" y="4501181"/>
                <a:ext cx="1739258" cy="4744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27DBD6C4-1CF5-9ABA-22BC-FD3D49F8412F}"/>
                  </a:ext>
                </a:extLst>
              </p:cNvPr>
              <p:cNvSpPr txBox="1"/>
              <p:nvPr/>
            </p:nvSpPr>
            <p:spPr>
              <a:xfrm>
                <a:off x="387509" y="4021818"/>
                <a:ext cx="2519011"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l-GR" sz="1800" i="1">
                          <a:latin typeface="Cambria Math" panose="02040503050406030204" pitchFamily="18" charset="0"/>
                          <a:ea typeface="Cambria Math" panose="02040503050406030204" pitchFamily="18" charset="0"/>
                        </a:rPr>
                        <m:t>𝓏</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𝜇</m:t>
                          </m:r>
                        </m:e>
                        <m:sub>
                          <m:r>
                            <a:rPr lang="zh-CN" altLang="en-US" sz="1800" i="1">
                              <a:latin typeface="Cambria Math" panose="02040503050406030204" pitchFamily="18" charset="0"/>
                            </a:rPr>
                            <m:t>𝜙</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𝜎</m:t>
                          </m:r>
                        </m:e>
                        <m:sub>
                          <m:r>
                            <a:rPr lang="zh-CN" altLang="en-US" sz="1800" i="1">
                              <a:latin typeface="Cambria Math" panose="02040503050406030204" pitchFamily="18" charset="0"/>
                            </a:rPr>
                            <m:t>𝜃</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ea typeface="Cambria Math" panose="02040503050406030204" pitchFamily="18" charset="0"/>
                        </a:rPr>
                        <m:t>⨀</m:t>
                      </m:r>
                      <m:r>
                        <a:rPr lang="zh-CN" altLang="en-US" sz="1800" i="1">
                          <a:latin typeface="Cambria Math" panose="02040503050406030204" pitchFamily="18" charset="0"/>
                          <a:ea typeface="Cambria Math" panose="02040503050406030204" pitchFamily="18" charset="0"/>
                        </a:rPr>
                        <m:t>𝜖</m:t>
                      </m:r>
                    </m:oMath>
                  </m:oMathPara>
                </a14:m>
                <a:endParaRPr lang="en-US" altLang="zh-CN" sz="1800" i="1" dirty="0">
                  <a:latin typeface="Cambria Math" panose="02040503050406030204" pitchFamily="18" charset="0"/>
                  <a:ea typeface="Cambria Math" panose="02040503050406030204" pitchFamily="18" charset="0"/>
                </a:endParaRPr>
              </a:p>
            </p:txBody>
          </p:sp>
        </mc:Choice>
        <mc:Fallback>
          <p:sp>
            <p:nvSpPr>
              <p:cNvPr id="15" name="文本框 14">
                <a:extLst>
                  <a:ext uri="{FF2B5EF4-FFF2-40B4-BE49-F238E27FC236}">
                    <a16:creationId xmlns:a16="http://schemas.microsoft.com/office/drawing/2014/main" id="{27DBD6C4-1CF5-9ABA-22BC-FD3D49F8412F}"/>
                  </a:ext>
                </a:extLst>
              </p:cNvPr>
              <p:cNvSpPr txBox="1">
                <a:spLocks noRot="1" noChangeAspect="1" noMove="1" noResize="1" noEditPoints="1" noAdjustHandles="1" noChangeArrowheads="1" noChangeShapeType="1" noTextEdit="1"/>
              </p:cNvSpPr>
              <p:nvPr/>
            </p:nvSpPr>
            <p:spPr>
              <a:xfrm>
                <a:off x="387509" y="4021818"/>
                <a:ext cx="2519011" cy="394082"/>
              </a:xfrm>
              <a:prstGeom prst="rect">
                <a:avLst/>
              </a:prstGeom>
              <a:blipFill>
                <a:blip r:embed="rId18"/>
                <a:stretch>
                  <a:fillRect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0E6038C0-5A57-69BB-BC0A-6B5E3BD087C1}"/>
                  </a:ext>
                </a:extLst>
              </p:cNvPr>
              <p:cNvSpPr txBox="1"/>
              <p:nvPr/>
            </p:nvSpPr>
            <p:spPr>
              <a:xfrm>
                <a:off x="1092212" y="5522795"/>
                <a:ext cx="11112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ea typeface="Cambria Math" panose="02040503050406030204" pitchFamily="18" charset="0"/>
                        </a:rPr>
                        <m:t>𝜖</m:t>
                      </m:r>
                      <m:r>
                        <a:rPr lang="en-US" altLang="zh-CN" sz="1800" i="1">
                          <a:latin typeface="Cambria Math" panose="02040503050406030204" pitchFamily="18" charset="0"/>
                        </a:rPr>
                        <m:t>~</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en-US" altLang="zh-CN" sz="1800" i="1">
                          <a:latin typeface="Cambria Math" panose="02040503050406030204" pitchFamily="18" charset="0"/>
                        </a:rPr>
                        <m:t>0</m:t>
                      </m:r>
                      <m:r>
                        <a:rPr lang="en-US" altLang="zh-CN" sz="1800" i="1">
                          <a:latin typeface="Cambria Math" panose="02040503050406030204" pitchFamily="18" charset="0"/>
                        </a:rPr>
                        <m:t>, </m:t>
                      </m:r>
                      <m:r>
                        <a:rPr lang="en-US" altLang="zh-CN" sz="1800" i="1">
                          <a:latin typeface="Cambria Math" panose="02040503050406030204" pitchFamily="18" charset="0"/>
                        </a:rPr>
                        <m:t>1</m:t>
                      </m:r>
                      <m:r>
                        <a:rPr lang="en-US" altLang="zh-CN" sz="1800" i="1">
                          <a:latin typeface="Cambria Math" panose="02040503050406030204" pitchFamily="18" charset="0"/>
                        </a:rPr>
                        <m:t>)</m:t>
                      </m:r>
                    </m:oMath>
                  </m:oMathPara>
                </a14:m>
                <a:endParaRPr lang="zh-CN" altLang="en-US" sz="1800" dirty="0"/>
              </a:p>
            </p:txBody>
          </p:sp>
        </mc:Choice>
        <mc:Fallback>
          <p:sp>
            <p:nvSpPr>
              <p:cNvPr id="16" name="文本框 15">
                <a:extLst>
                  <a:ext uri="{FF2B5EF4-FFF2-40B4-BE49-F238E27FC236}">
                    <a16:creationId xmlns:a16="http://schemas.microsoft.com/office/drawing/2014/main" id="{0E6038C0-5A57-69BB-BC0A-6B5E3BD087C1}"/>
                  </a:ext>
                </a:extLst>
              </p:cNvPr>
              <p:cNvSpPr txBox="1">
                <a:spLocks noRot="1" noChangeAspect="1" noMove="1" noResize="1" noEditPoints="1" noAdjustHandles="1" noChangeArrowheads="1" noChangeShapeType="1" noTextEdit="1"/>
              </p:cNvSpPr>
              <p:nvPr/>
            </p:nvSpPr>
            <p:spPr>
              <a:xfrm>
                <a:off x="1092212" y="5522795"/>
                <a:ext cx="1111202" cy="276999"/>
              </a:xfrm>
              <a:prstGeom prst="rect">
                <a:avLst/>
              </a:prstGeom>
              <a:blipFill>
                <a:blip r:embed="rId19"/>
                <a:stretch>
                  <a:fillRect l="-2198" r="-7143" b="-37778"/>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1441DFC8-E11C-8D61-670F-FFAEE2AB90F4}"/>
              </a:ext>
            </a:extLst>
          </p:cNvPr>
          <p:cNvSpPr txBox="1"/>
          <p:nvPr/>
        </p:nvSpPr>
        <p:spPr>
          <a:xfrm>
            <a:off x="387509" y="3515109"/>
            <a:ext cx="2519011" cy="276999"/>
          </a:xfrm>
          <a:prstGeom prst="rect">
            <a:avLst/>
          </a:prstGeom>
          <a:noFill/>
        </p:spPr>
        <p:txBody>
          <a:bodyPr wrap="square">
            <a:spAutoFit/>
          </a:bodyPr>
          <a:lstStyle/>
          <a:p>
            <a:pPr algn="ctr"/>
            <a:r>
              <a:rPr lang="en-US" altLang="zh-CN" sz="1200" b="1" dirty="0">
                <a:solidFill>
                  <a:schemeClr val="tx1">
                    <a:lumMod val="65000"/>
                    <a:lumOff val="35000"/>
                  </a:schemeClr>
                </a:solidFill>
              </a:rPr>
              <a:t>The reparameterization trick</a:t>
            </a:r>
            <a:endParaRPr lang="zh-CN" altLang="en-US" sz="1200" dirty="0">
              <a:solidFill>
                <a:schemeClr val="tx1">
                  <a:lumMod val="65000"/>
                  <a:lumOff val="35000"/>
                </a:schemeClr>
              </a:solidFill>
            </a:endParaRPr>
          </a:p>
        </p:txBody>
      </p:sp>
    </p:spTree>
    <p:extLst>
      <p:ext uri="{BB962C8B-B14F-4D97-AF65-F5344CB8AC3E}">
        <p14:creationId xmlns:p14="http://schemas.microsoft.com/office/powerpoint/2010/main" val="3682872622"/>
      </p:ext>
    </p:extLst>
  </p:cSld>
  <p:clrMapOvr>
    <a:masterClrMapping/>
  </p:clrMapOvr>
  <mc:AlternateContent xmlns:mc="http://schemas.openxmlformats.org/markup-compatibility/2006">
    <mc:Choice xmlns:p159="http://schemas.microsoft.com/office/powerpoint/2015/09/main" Requires="p159">
      <p:transition spd="slow" advClick="0" advTm="3000">
        <p159:morph option="byObject"/>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5" grpId="0"/>
      <p:bldP spid="16"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洁2018运营总结报告ppt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zc1lhhoj">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1898</TotalTime>
  <Words>2364</Words>
  <Application>Microsoft Office PowerPoint</Application>
  <PresentationFormat>宽屏</PresentationFormat>
  <Paragraphs>295</Paragraphs>
  <Slides>21</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DeepSeek-CJK-patch</vt:lpstr>
      <vt:lpstr>Yu Gothic UI</vt:lpstr>
      <vt:lpstr>黑体</vt:lpstr>
      <vt:lpstr>苹方-简</vt:lpstr>
      <vt:lpstr>苹方-简 中黑体</vt:lpstr>
      <vt:lpstr>微软雅黑</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简洁2018运营总结报告ppt模板</dc:title>
  <dc:creator>gkl</dc:creator>
  <cp:lastModifiedBy>Haruko386 Hare</cp:lastModifiedBy>
  <cp:revision>128</cp:revision>
  <dcterms:created xsi:type="dcterms:W3CDTF">2018-11-28T05:41:12Z</dcterms:created>
  <dcterms:modified xsi:type="dcterms:W3CDTF">2025-10-19T07:58:35Z</dcterms:modified>
</cp:coreProperties>
</file>